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2"/>
  </p:notesMasterIdLst>
  <p:sldIdLst>
    <p:sldId id="256" r:id="rId5"/>
    <p:sldId id="308" r:id="rId6"/>
    <p:sldId id="309" r:id="rId7"/>
    <p:sldId id="312" r:id="rId8"/>
    <p:sldId id="345" r:id="rId9"/>
    <p:sldId id="344" r:id="rId10"/>
    <p:sldId id="347" r:id="rId11"/>
    <p:sldId id="346" r:id="rId12"/>
    <p:sldId id="330" r:id="rId13"/>
    <p:sldId id="342" r:id="rId14"/>
    <p:sldId id="348" r:id="rId15"/>
    <p:sldId id="350" r:id="rId16"/>
    <p:sldId id="337" r:id="rId17"/>
    <p:sldId id="331" r:id="rId18"/>
    <p:sldId id="332" r:id="rId19"/>
    <p:sldId id="349" r:id="rId20"/>
    <p:sldId id="333" r:id="rId21"/>
    <p:sldId id="322" r:id="rId22"/>
    <p:sldId id="339" r:id="rId23"/>
    <p:sldId id="325" r:id="rId24"/>
    <p:sldId id="327" r:id="rId25"/>
    <p:sldId id="328" r:id="rId26"/>
    <p:sldId id="329" r:id="rId27"/>
    <p:sldId id="323" r:id="rId28"/>
    <p:sldId id="334" r:id="rId29"/>
    <p:sldId id="335" r:id="rId30"/>
    <p:sldId id="305" r:id="rId31"/>
  </p:sldIdLst>
  <p:sldSz cx="12192000" cy="6858000"/>
  <p:notesSz cx="6858000" cy="9144000"/>
  <p:embeddedFontLst>
    <p:embeddedFont>
      <p:font typeface="Abril Fatface" panose="02000503000000020003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B702FDFA-75EB-5E88-E4C2-FF8023EF8E6D}"/>
    <pc:docChg chg="modSld">
      <pc:chgData name="Mimo Patra" userId="S::mimo.s.patra@98thpercentile.com::d95f502c-6a79-4e45-8179-891080fcfa86" providerId="AD" clId="Web-{B702FDFA-75EB-5E88-E4C2-FF8023EF8E6D}" dt="2024-09-19T09:03:18.599" v="1" actId="20577"/>
      <pc:docMkLst>
        <pc:docMk/>
      </pc:docMkLst>
      <pc:sldChg chg="modSp">
        <pc:chgData name="Mimo Patra" userId="S::mimo.s.patra@98thpercentile.com::d95f502c-6a79-4e45-8179-891080fcfa86" providerId="AD" clId="Web-{B702FDFA-75EB-5E88-E4C2-FF8023EF8E6D}" dt="2024-09-19T09:03:18.599" v="1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B702FDFA-75EB-5E88-E4C2-FF8023EF8E6D}" dt="2024-09-19T09:03:18.599" v="1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  <pc:docChgLst>
    <pc:chgData name="Ujjwal Sharma" userId="S::ujjwal.s.sharma@98thpercentile.com::9d070071-b5c7-4b21-ab91-ec4339ca5e1b" providerId="AD" clId="Web-{0AE57A46-C528-D884-9ECD-275A7A7DBBC1}"/>
    <pc:docChg chg="modSld">
      <pc:chgData name="Ujjwal Sharma" userId="S::ujjwal.s.sharma@98thpercentile.com::9d070071-b5c7-4b21-ab91-ec4339ca5e1b" providerId="AD" clId="Web-{0AE57A46-C528-D884-9ECD-275A7A7DBBC1}" dt="2024-06-12T06:58:46.139" v="3"/>
      <pc:docMkLst>
        <pc:docMk/>
      </pc:docMkLst>
      <pc:sldChg chg="modNotes">
        <pc:chgData name="Ujjwal Sharma" userId="S::ujjwal.s.sharma@98thpercentile.com::9d070071-b5c7-4b21-ab91-ec4339ca5e1b" providerId="AD" clId="Web-{0AE57A46-C528-D884-9ECD-275A7A7DBBC1}" dt="2024-06-12T06:58:46.139" v="3"/>
        <pc:sldMkLst>
          <pc:docMk/>
          <pc:sldMk cId="1866531112" sldId="331"/>
        </pc:sldMkLst>
      </pc:sldChg>
    </pc:docChg>
  </pc:docChgLst>
  <pc:docChgLst>
    <pc:chgData name="Sirisha Kaithalo" userId="S::sirisha.s.kaithalo@98thpercentile.com::8a388ff7-264c-4a21-b749-7ee7556bc2a2" providerId="AD" clId="Web-{0B5FFD84-D9F1-2292-191B-BACDCF7FE44C}"/>
    <pc:docChg chg="modSld">
      <pc:chgData name="Sirisha Kaithalo" userId="S::sirisha.s.kaithalo@98thpercentile.com::8a388ff7-264c-4a21-b749-7ee7556bc2a2" providerId="AD" clId="Web-{0B5FFD84-D9F1-2292-191B-BACDCF7FE44C}" dt="2024-05-17T04:29:33.088" v="1" actId="1076"/>
      <pc:docMkLst>
        <pc:docMk/>
      </pc:docMkLst>
      <pc:sldChg chg="modSp">
        <pc:chgData name="Sirisha Kaithalo" userId="S::sirisha.s.kaithalo@98thpercentile.com::8a388ff7-264c-4a21-b749-7ee7556bc2a2" providerId="AD" clId="Web-{0B5FFD84-D9F1-2292-191B-BACDCF7FE44C}" dt="2024-05-17T04:29:33.088" v="1" actId="1076"/>
        <pc:sldMkLst>
          <pc:docMk/>
          <pc:sldMk cId="0" sldId="312"/>
        </pc:sldMkLst>
        <pc:picChg chg="mod">
          <ac:chgData name="Sirisha Kaithalo" userId="S::sirisha.s.kaithalo@98thpercentile.com::8a388ff7-264c-4a21-b749-7ee7556bc2a2" providerId="AD" clId="Web-{0B5FFD84-D9F1-2292-191B-BACDCF7FE44C}" dt="2024-05-17T04:29:33.088" v="1" actId="1076"/>
          <ac:picMkLst>
            <pc:docMk/>
            <pc:sldMk cId="0" sldId="312"/>
            <ac:picMk id="6" creationId="{AD4A606E-607E-A95D-A1AA-9B1A8D2B4F4B}"/>
          </ac:picMkLst>
        </pc:picChg>
      </pc:sldChg>
    </pc:docChg>
  </pc:docChgLst>
  <pc:docChgLst>
    <pc:chgData name="Ujjwal Sharma" userId="S::ujjwal.s.sharma@98thpercentile.com::9d070071-b5c7-4b21-ab91-ec4339ca5e1b" providerId="AD" clId="Web-{9FBD3D6D-27D7-A49C-0E25-4D8FADC413DB}"/>
    <pc:docChg chg="modSld">
      <pc:chgData name="Ujjwal Sharma" userId="S::ujjwal.s.sharma@98thpercentile.com::9d070071-b5c7-4b21-ab91-ec4339ca5e1b" providerId="AD" clId="Web-{9FBD3D6D-27D7-A49C-0E25-4D8FADC413DB}" dt="2024-05-27T05:44:05.506" v="0" actId="1076"/>
      <pc:docMkLst>
        <pc:docMk/>
      </pc:docMkLst>
      <pc:sldChg chg="modSp">
        <pc:chgData name="Ujjwal Sharma" userId="S::ujjwal.s.sharma@98thpercentile.com::9d070071-b5c7-4b21-ab91-ec4339ca5e1b" providerId="AD" clId="Web-{9FBD3D6D-27D7-A49C-0E25-4D8FADC413DB}" dt="2024-05-27T05:44:05.506" v="0" actId="1076"/>
        <pc:sldMkLst>
          <pc:docMk/>
          <pc:sldMk cId="2100022630" sldId="339"/>
        </pc:sldMkLst>
        <pc:spChg chg="mod">
          <ac:chgData name="Ujjwal Sharma" userId="S::ujjwal.s.sharma@98thpercentile.com::9d070071-b5c7-4b21-ab91-ec4339ca5e1b" providerId="AD" clId="Web-{9FBD3D6D-27D7-A49C-0E25-4D8FADC413DB}" dt="2024-05-27T05:44:05.506" v="0" actId="1076"/>
          <ac:spMkLst>
            <pc:docMk/>
            <pc:sldMk cId="2100022630" sldId="339"/>
            <ac:spMk id="6" creationId="{00000000-0000-0000-0000-000000000000}"/>
          </ac:spMkLst>
        </pc:spChg>
      </pc:sldChg>
    </pc:docChg>
  </pc:docChgLst>
  <pc:docChgLst>
    <pc:chgData name="Sirisha Kaithalo" userId="S::sirisha.s.kaithalo@98thpercentile.com::8a388ff7-264c-4a21-b749-7ee7556bc2a2" providerId="AD" clId="Web-{6D7625B0-F9A0-C170-2568-CF40AB07D9B2}"/>
    <pc:docChg chg="delSld modSld">
      <pc:chgData name="Sirisha Kaithalo" userId="S::sirisha.s.kaithalo@98thpercentile.com::8a388ff7-264c-4a21-b749-7ee7556bc2a2" providerId="AD" clId="Web-{6D7625B0-F9A0-C170-2568-CF40AB07D9B2}" dt="2024-06-10T12:12:04.856" v="42" actId="14100"/>
      <pc:docMkLst>
        <pc:docMk/>
      </pc:docMkLst>
      <pc:sldChg chg="del">
        <pc:chgData name="Sirisha Kaithalo" userId="S::sirisha.s.kaithalo@98thpercentile.com::8a388ff7-264c-4a21-b749-7ee7556bc2a2" providerId="AD" clId="Web-{6D7625B0-F9A0-C170-2568-CF40AB07D9B2}" dt="2024-06-10T12:08:43.058" v="0"/>
        <pc:sldMkLst>
          <pc:docMk/>
          <pc:sldMk cId="0" sldId="304"/>
        </pc:sldMkLst>
      </pc:sldChg>
      <pc:sldChg chg="addSp delSp modSp delAnim">
        <pc:chgData name="Sirisha Kaithalo" userId="S::sirisha.s.kaithalo@98thpercentile.com::8a388ff7-264c-4a21-b749-7ee7556bc2a2" providerId="AD" clId="Web-{6D7625B0-F9A0-C170-2568-CF40AB07D9B2}" dt="2024-06-10T12:12:04.856" v="42" actId="14100"/>
        <pc:sldMkLst>
          <pc:docMk/>
          <pc:sldMk cId="0" sldId="305"/>
        </pc:sldMkLst>
        <pc:spChg chg="add del mod">
          <ac:chgData name="Sirisha Kaithalo" userId="S::sirisha.s.kaithalo@98thpercentile.com::8a388ff7-264c-4a21-b749-7ee7556bc2a2" providerId="AD" clId="Web-{6D7625B0-F9A0-C170-2568-CF40AB07D9B2}" dt="2024-06-10T12:09:43.762" v="4"/>
          <ac:spMkLst>
            <pc:docMk/>
            <pc:sldMk cId="0" sldId="305"/>
            <ac:spMk id="3" creationId="{DDB44F90-9DDE-ADA2-C397-6B0FCE26DCB9}"/>
          </ac:spMkLst>
        </pc:spChg>
        <pc:spChg chg="add del mod">
          <ac:chgData name="Sirisha Kaithalo" userId="S::sirisha.s.kaithalo@98thpercentile.com::8a388ff7-264c-4a21-b749-7ee7556bc2a2" providerId="AD" clId="Web-{6D7625B0-F9A0-C170-2568-CF40AB07D9B2}" dt="2024-06-10T12:11:42.903" v="35"/>
          <ac:spMkLst>
            <pc:docMk/>
            <pc:sldMk cId="0" sldId="305"/>
            <ac:spMk id="4" creationId="{9CAB5C00-9C2E-F3D5-54ED-629921D357AC}"/>
          </ac:spMkLst>
        </pc:spChg>
        <pc:spChg chg="del">
          <ac:chgData name="Sirisha Kaithalo" userId="S::sirisha.s.kaithalo@98thpercentile.com::8a388ff7-264c-4a21-b749-7ee7556bc2a2" providerId="AD" clId="Web-{6D7625B0-F9A0-C170-2568-CF40AB07D9B2}" dt="2024-06-10T12:09:42.543" v="3"/>
          <ac:spMkLst>
            <pc:docMk/>
            <pc:sldMk cId="0" sldId="305"/>
            <ac:spMk id="5" creationId="{00000000-0000-0000-0000-000000000000}"/>
          </ac:spMkLst>
        </pc:spChg>
        <pc:spChg chg="add mod">
          <ac:chgData name="Sirisha Kaithalo" userId="S::sirisha.s.kaithalo@98thpercentile.com::8a388ff7-264c-4a21-b749-7ee7556bc2a2" providerId="AD" clId="Web-{6D7625B0-F9A0-C170-2568-CF40AB07D9B2}" dt="2024-06-10T12:10:23.043" v="14" actId="20577"/>
          <ac:spMkLst>
            <pc:docMk/>
            <pc:sldMk cId="0" sldId="305"/>
            <ac:spMk id="7" creationId="{02637C66-BFAF-35EA-4F6F-D109B0C5A45D}"/>
          </ac:spMkLst>
        </pc:spChg>
        <pc:spChg chg="add mod">
          <ac:chgData name="Sirisha Kaithalo" userId="S::sirisha.s.kaithalo@98thpercentile.com::8a388ff7-264c-4a21-b749-7ee7556bc2a2" providerId="AD" clId="Web-{6D7625B0-F9A0-C170-2568-CF40AB07D9B2}" dt="2024-06-10T12:10:43.856" v="18" actId="1076"/>
          <ac:spMkLst>
            <pc:docMk/>
            <pc:sldMk cId="0" sldId="305"/>
            <ac:spMk id="9" creationId="{8A350977-60F4-EF56-D6AE-08B16B947866}"/>
          </ac:spMkLst>
        </pc:spChg>
        <pc:spChg chg="del">
          <ac:chgData name="Sirisha Kaithalo" userId="S::sirisha.s.kaithalo@98thpercentile.com::8a388ff7-264c-4a21-b749-7ee7556bc2a2" providerId="AD" clId="Web-{6D7625B0-F9A0-C170-2568-CF40AB07D9B2}" dt="2024-06-10T12:09:39.840" v="1"/>
          <ac:spMkLst>
            <pc:docMk/>
            <pc:sldMk cId="0" sldId="305"/>
            <ac:spMk id="12" creationId="{00000000-0000-0000-0000-000000000000}"/>
          </ac:spMkLst>
        </pc:spChg>
        <pc:spChg chg="add mod">
          <ac:chgData name="Sirisha Kaithalo" userId="S::sirisha.s.kaithalo@98thpercentile.com::8a388ff7-264c-4a21-b749-7ee7556bc2a2" providerId="AD" clId="Web-{6D7625B0-F9A0-C170-2568-CF40AB07D9B2}" dt="2024-06-10T12:12:04.856" v="42" actId="14100"/>
          <ac:spMkLst>
            <pc:docMk/>
            <pc:sldMk cId="0" sldId="305"/>
            <ac:spMk id="13" creationId="{CB46EACD-F20E-A13E-ECAB-E99D64136982}"/>
          </ac:spMkLst>
        </pc:spChg>
        <pc:spChg chg="add del">
          <ac:chgData name="Sirisha Kaithalo" userId="S::sirisha.s.kaithalo@98thpercentile.com::8a388ff7-264c-4a21-b749-7ee7556bc2a2" providerId="AD" clId="Web-{6D7625B0-F9A0-C170-2568-CF40AB07D9B2}" dt="2024-06-10T12:11:45.184" v="36"/>
          <ac:spMkLst>
            <pc:docMk/>
            <pc:sldMk cId="0" sldId="305"/>
            <ac:spMk id="14" creationId="{F0FCE7A3-867E-1BA7-3145-86903069D7FA}"/>
          </ac:spMkLst>
        </pc:spChg>
        <pc:spChg chg="add del">
          <ac:chgData name="Sirisha Kaithalo" userId="S::sirisha.s.kaithalo@98thpercentile.com::8a388ff7-264c-4a21-b749-7ee7556bc2a2" providerId="AD" clId="Web-{6D7625B0-F9A0-C170-2568-CF40AB07D9B2}" dt="2024-06-10T12:11:47.184" v="37"/>
          <ac:spMkLst>
            <pc:docMk/>
            <pc:sldMk cId="0" sldId="305"/>
            <ac:spMk id="16" creationId="{D9768A13-6800-9DF8-7E3C-BB6743A70D49}"/>
          </ac:spMkLst>
        </pc:spChg>
        <pc:picChg chg="add mod">
          <ac:chgData name="Sirisha Kaithalo" userId="S::sirisha.s.kaithalo@98thpercentile.com::8a388ff7-264c-4a21-b749-7ee7556bc2a2" providerId="AD" clId="Web-{6D7625B0-F9A0-C170-2568-CF40AB07D9B2}" dt="2024-06-10T12:10:53.512" v="20" actId="14100"/>
          <ac:picMkLst>
            <pc:docMk/>
            <pc:sldMk cId="0" sldId="305"/>
            <ac:picMk id="8" creationId="{627DF67C-EC64-FD2E-704E-5618F90F9452}"/>
          </ac:picMkLst>
        </pc:picChg>
        <pc:picChg chg="del">
          <ac:chgData name="Sirisha Kaithalo" userId="S::sirisha.s.kaithalo@98thpercentile.com::8a388ff7-264c-4a21-b749-7ee7556bc2a2" providerId="AD" clId="Web-{6D7625B0-F9A0-C170-2568-CF40AB07D9B2}" dt="2024-06-10T12:09:40.933" v="2"/>
          <ac:picMkLst>
            <pc:docMk/>
            <pc:sldMk cId="0" sldId="305"/>
            <ac:picMk id="10" creationId="{00000000-0000-0000-0000-000000000000}"/>
          </ac:picMkLst>
        </pc:picChg>
        <pc:picChg chg="add del">
          <ac:chgData name="Sirisha Kaithalo" userId="S::sirisha.s.kaithalo@98thpercentile.com::8a388ff7-264c-4a21-b749-7ee7556bc2a2" providerId="AD" clId="Web-{6D7625B0-F9A0-C170-2568-CF40AB07D9B2}" dt="2024-06-10T12:09:59.949" v="7"/>
          <ac:picMkLst>
            <pc:docMk/>
            <pc:sldMk cId="0" sldId="305"/>
            <ac:picMk id="11" creationId="{3B462571-41B8-1732-2E79-C409BF162DD3}"/>
          </ac:picMkLst>
        </pc:picChg>
        <pc:picChg chg="add del">
          <ac:chgData name="Sirisha Kaithalo" userId="S::sirisha.s.kaithalo@98thpercentile.com::8a388ff7-264c-4a21-b749-7ee7556bc2a2" providerId="AD" clId="Web-{6D7625B0-F9A0-C170-2568-CF40AB07D9B2}" dt="2024-06-10T12:11:49.497" v="38"/>
          <ac:picMkLst>
            <pc:docMk/>
            <pc:sldMk cId="0" sldId="305"/>
            <ac:picMk id="15" creationId="{4BA9AD04-E6BC-E510-D49A-DBD3195DB394}"/>
          </ac:picMkLst>
        </pc:picChg>
        <pc:picChg chg="add del mod">
          <ac:chgData name="Sirisha Kaithalo" userId="S::sirisha.s.kaithalo@98thpercentile.com::8a388ff7-264c-4a21-b749-7ee7556bc2a2" providerId="AD" clId="Web-{6D7625B0-F9A0-C170-2568-CF40AB07D9B2}" dt="2024-06-10T12:11:37.731" v="34"/>
          <ac:picMkLst>
            <pc:docMk/>
            <pc:sldMk cId="0" sldId="305"/>
            <ac:picMk id="17" creationId="{FFA28A46-5BDA-CAC2-2B17-875DEF9BE1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curriculumsmana/Project-Class-1-Grade-5and6#index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Guide students through the process of creating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Demonstrate how to access the HTML and CSS editor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Have students follow along as you create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Encourage them to explore the features of </a:t>
            </a:r>
            <a:r>
              <a:rPr lang="en-US" err="1"/>
              <a:t>Replit</a:t>
            </a:r>
            <a:r>
              <a:rPr lang="en-US"/>
              <a:t> and familiarize themselves with the HTML and CSS editor.</a:t>
            </a:r>
          </a:p>
          <a:p>
            <a:pPr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09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Guide students through the process of creating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Demonstrate how to access the HTML and CSS editor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Have students follow along as you create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Encourage them to explore the features of </a:t>
            </a:r>
            <a:r>
              <a:rPr lang="en-US" err="1"/>
              <a:t>Replit</a:t>
            </a:r>
            <a:r>
              <a:rPr lang="en-US"/>
              <a:t> and familiarize themselves with the HTML and CSS editor.</a:t>
            </a:r>
          </a:p>
          <a:p>
            <a:pPr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88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Introduce the concept of building a webpage using HTML.</a:t>
            </a:r>
          </a:p>
          <a:p>
            <a:pPr marL="285750" indent="-285750">
              <a:buChar char="•"/>
            </a:pPr>
            <a:r>
              <a:rPr lang="en-US"/>
              <a:t>Emphasize the importance of starting with a strong HTML framework before adding CSS styles.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Guide students through the process of creating a simple webpage using HTML.</a:t>
            </a:r>
          </a:p>
          <a:p>
            <a:pPr marL="285750" indent="-285750">
              <a:buChar char="•"/>
            </a:pPr>
            <a:r>
              <a:rPr lang="en-US"/>
              <a:t>Provide step-by-step instructions and encourage students to follow along.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164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Link for the project: </a:t>
            </a:r>
            <a:r>
              <a:rPr lang="en-US">
                <a:hlinkClick r:id="rId3"/>
              </a:rPr>
              <a:t>https://replit.com/@curriculumsmana/Project-Class-1-Grade-5and6#index.html</a:t>
            </a: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171450" indent="-171450"/>
            <a:r>
              <a:rPr lang="en-US"/>
              <a:t>Encourage students to open a text editor (such as REPLIT) on their computers.</a:t>
            </a:r>
          </a:p>
          <a:p>
            <a:pPr marL="171450" indent="-171450"/>
            <a:r>
              <a:rPr lang="en-US"/>
              <a:t>Emphasize the importance of hands-on practice in learning HTML.</a:t>
            </a:r>
          </a:p>
          <a:p>
            <a:pPr marL="171450" indent="-171450"/>
            <a:r>
              <a:rPr lang="en-US"/>
              <a:t>Offer assistance to students as they begin to create their first web page.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171450" indent="-171450"/>
            <a:r>
              <a:rPr lang="en-US"/>
              <a:t>Guide students through the process of opening a text editor and starting a new HTML document.</a:t>
            </a:r>
          </a:p>
          <a:p>
            <a:pPr marL="171450" indent="-171450"/>
            <a:r>
              <a:rPr lang="en-US"/>
              <a:t>Demonstrate how to write basic HTML code for a simple webpage.</a:t>
            </a:r>
          </a:p>
          <a:p>
            <a:pPr marL="171450" indent="-171450"/>
            <a:r>
              <a:rPr lang="en-US"/>
              <a:t>Encourage students to experiment with different HTML elements and attributes.</a:t>
            </a: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"Teacher's Activity"</a:t>
            </a:r>
          </a:p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Explain the basic structure of an HTML document using the provided code snippets.</a:t>
            </a:r>
          </a:p>
          <a:p>
            <a:pPr marL="285750" indent="-285750">
              <a:buChar char="•"/>
            </a:pPr>
            <a:r>
              <a:rPr lang="en-US"/>
              <a:t>Use analogies to help students understand the purpose of each HTML element.</a:t>
            </a:r>
          </a:p>
          <a:p>
            <a:pPr marL="285750" indent="-285750">
              <a:buChar char="•"/>
            </a:pP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Break down the code snippets and ask students to identify the purpose of each element.</a:t>
            </a:r>
          </a:p>
          <a:p>
            <a:pPr marL="285750" indent="-285750">
              <a:buChar char="•"/>
            </a:pPr>
            <a:r>
              <a:rPr lang="en-US"/>
              <a:t>Encourage them to compare HTML elements to components of a recipe or a book to reinforce understanding.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4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"Teacher's Activity"</a:t>
            </a:r>
            <a:br>
              <a:rPr lang="en-US" b="1"/>
            </a:br>
            <a:endParaRPr lang="en-US"/>
          </a:p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Continue explaining HTML elements and their roles in a webpage.</a:t>
            </a:r>
          </a:p>
          <a:p>
            <a:pPr marL="285750" indent="-285750">
              <a:buChar char="•"/>
            </a:pPr>
            <a:r>
              <a:rPr lang="en-US"/>
              <a:t>Use analogies to make complex concepts more relatable to students.</a:t>
            </a:r>
          </a:p>
          <a:p>
            <a:pPr marL="0" indent="0">
              <a:buNone/>
            </a:pPr>
            <a:r>
              <a:rPr lang="en-US" i="1"/>
              <a:t> </a:t>
            </a: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examples of HTML code and ask students to identify the purpose of each element.</a:t>
            </a:r>
          </a:p>
          <a:p>
            <a:pPr marL="285750" indent="-285750">
              <a:buChar char="•"/>
            </a:pPr>
            <a:r>
              <a:rPr lang="en-US"/>
              <a:t>Encourage them to create their own analogies to describe HTML elements.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44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"Teacher's Activity"</a:t>
            </a:r>
            <a:br>
              <a:rPr lang="en-US" b="1"/>
            </a:br>
            <a:endParaRPr lang="en-US"/>
          </a:p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Continue explaining HTML elements and their roles in a webpage.</a:t>
            </a:r>
          </a:p>
          <a:p>
            <a:pPr marL="285750" indent="-285750">
              <a:buChar char="•"/>
            </a:pPr>
            <a:r>
              <a:rPr lang="en-US"/>
              <a:t>Use analogies to make complex concepts more relatable to students.</a:t>
            </a:r>
          </a:p>
          <a:p>
            <a:pPr marL="0" indent="0">
              <a:buNone/>
            </a:pPr>
            <a:r>
              <a:rPr lang="en-US" i="1"/>
              <a:t> </a:t>
            </a: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examples of HTML code and ask students to identify the purpose of each element.</a:t>
            </a:r>
          </a:p>
          <a:p>
            <a:pPr marL="285750" indent="-285750">
              <a:buChar char="•"/>
            </a:pPr>
            <a:r>
              <a:rPr lang="en-US"/>
              <a:t>Encourage them to create their own analogies to describe HTML elements.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611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"Student's Activity"</a:t>
            </a:r>
            <a:br>
              <a:rPr lang="en-US" b="1"/>
            </a:br>
            <a:endParaRPr lang="en-US" b="1"/>
          </a:p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171450" indent="-171450"/>
            <a:r>
              <a:rPr lang="en-US"/>
              <a:t>Challenge students to apply their knowledge of HTML by creating their own webpage.</a:t>
            </a:r>
          </a:p>
          <a:p>
            <a:pPr marL="171450" indent="-171450"/>
            <a:r>
              <a:rPr lang="en-US"/>
              <a:t>Provide suggestions for topics they can choose to create their webpage about.</a:t>
            </a:r>
          </a:p>
          <a:p>
            <a:pPr marL="0" indent="0">
              <a:buNone/>
            </a:pPr>
            <a:r>
              <a:rPr lang="en-US" i="1"/>
              <a:t> </a:t>
            </a: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171450" indent="-171450"/>
            <a:r>
              <a:rPr lang="en-US"/>
              <a:t>Give students time to work on their webpage projects.</a:t>
            </a:r>
          </a:p>
          <a:p>
            <a:pPr marL="171450" indent="-171450"/>
            <a:r>
              <a:rPr lang="en-US"/>
              <a:t>Encourage creativity and offer assistance as needed.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Explain how to save and share projects on Replit, including the options for collaboration.</a:t>
            </a:r>
          </a:p>
          <a:p>
            <a:pPr marL="285750" indent="-285750">
              <a:buChar char="•"/>
            </a:pPr>
            <a:r>
              <a:rPr lang="en-US"/>
              <a:t>Emphasize the importance of sharing projects for feedback and collaboration.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Have students save their webpage projects on Replit.</a:t>
            </a:r>
          </a:p>
          <a:p>
            <a:pPr marL="285750" indent="-285750">
              <a:buChar char="•"/>
            </a:pPr>
            <a:r>
              <a:rPr lang="en-US"/>
              <a:t>Encourage them to share their projects with classmates for feedback and collaboration.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Conduct a quiz to assess students' understanding of the concepts covered in the presentation.</a:t>
            </a:r>
          </a:p>
          <a:p>
            <a:pPr marL="285750" indent="-285750">
              <a:buChar char="•"/>
            </a:pPr>
            <a:r>
              <a:rPr lang="en-US"/>
              <a:t>Allow students to answer each question individually before revealing the correct answer.</a:t>
            </a:r>
          </a:p>
          <a:p>
            <a:pPr marL="285750" indent="-285750">
              <a:buChar char="•"/>
            </a:pPr>
            <a:r>
              <a:rPr lang="en-US"/>
              <a:t>Use the quiz as an opportunity to reinforce key concepts and address any misconceptions.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Present each quiz question to the class and allow students time to think about their answers.</a:t>
            </a:r>
          </a:p>
          <a:p>
            <a:pPr marL="285750" indent="-285750">
              <a:buChar char="•"/>
            </a:pPr>
            <a:r>
              <a:rPr lang="en-US"/>
              <a:t>Encourage students to discuss their answers with their peers before revealing the correct answer.</a:t>
            </a:r>
          </a:p>
          <a:p>
            <a:pPr marL="285750" indent="-285750">
              <a:buChar char="•"/>
            </a:pPr>
            <a:r>
              <a:rPr lang="en-US"/>
              <a:t>Provide explanations for each correct answer to ensure understanding.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293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The answer is simple</a:t>
            </a:r>
            <a:r>
              <a:rPr lang="en-US"/>
              <a:t>: Sara can start by learning basic HTML, the language used to create webpages. With practice and dedication, she can gradually build her webpage and share her stories with the world.</a:t>
            </a:r>
            <a:br>
              <a:rPr lang="en-US"/>
            </a:b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188149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Conduct a quiz to assess students' understanding of the concepts covered in the presentation.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Allow students to answer each question individually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Use the quiz as an opportunity to reinforce key concepts and address any misconceptions.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Present each quiz question to the class and allow students time to think about their answers.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Encourage students to discuss their answers with their peers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Provide explanations for each correct answer to ensure understanding.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77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Conduct a quiz to assess students' understanding of the concepts covered in the presentation.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Allow students to answer each question individually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Use the quiz as an opportunity to reinforce key concepts and address any misconceptions.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Present each quiz question to the class and allow students time to think about their answers.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Encourage students to discuss their answers with their peers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Provide explanations for each correct answer to ensure understanding.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10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Conduct a quiz to assess students' understanding of the concepts covered in the presentation.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Allow students to answer each question individually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Use the quiz as an opportunity to reinforce key concepts and address any misconceptions.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Present each quiz question to the class and allow students time to think about their answers.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Encourage students to discuss their answers with their peers before revealing the correct answer.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Provide explanations for each correct answer to ensure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4066936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Summarize the key points covered in the presentation.</a:t>
            </a:r>
          </a:p>
          <a:p>
            <a:pPr marL="285750" indent="-285750">
              <a:buChar char="•"/>
            </a:pPr>
            <a:r>
              <a:rPr lang="en-US"/>
              <a:t>Reinforce the importance of practice and exploration in learning HTML.</a:t>
            </a:r>
          </a:p>
          <a:p>
            <a:pPr marL="285750" indent="-285750">
              <a:buChar char="•"/>
            </a:pPr>
            <a:r>
              <a:rPr lang="en-US"/>
              <a:t>Encourage students to continue learning and experimenting with HTML on their own.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Invite students to share their thoughts and reflections on what they have learned.</a:t>
            </a:r>
          </a:p>
          <a:p>
            <a:pPr marL="285750" indent="-285750">
              <a:buChar char="•"/>
            </a:pPr>
            <a:r>
              <a:rPr lang="en-US"/>
              <a:t>Encourage them to ask any remaining questions they may have about HTML.</a:t>
            </a:r>
          </a:p>
          <a:p>
            <a:pPr marL="285750" indent="-285750">
              <a:buChar char="•"/>
            </a:pPr>
            <a:r>
              <a:rPr lang="en-US"/>
              <a:t>Remind students of additional resources they can use to further their understanding of HTML.</a:t>
            </a:r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</a:p>
          <a:p>
            <a:pPr marL="285750" indent="-285750">
              <a:buChar char="•"/>
            </a:pPr>
            <a:r>
              <a:rPr lang="en-US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students examples of different types of webpages using the provided links (YouTube, Wikipedia, Amazon).</a:t>
            </a:r>
          </a:p>
          <a:p>
            <a:pPr marL="285750" indent="-285750">
              <a:buChar char="•"/>
            </a:pPr>
            <a:r>
              <a:rPr lang="en-US"/>
              <a:t>Demonstrate how to inspect element on a webpage to understand its structure.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Engage students by asking them to explore a webpage of their choice and identify different elements using inspect element.</a:t>
            </a:r>
          </a:p>
          <a:p>
            <a:pPr marL="285750" indent="-285750">
              <a:buChar char="•"/>
            </a:pPr>
            <a:r>
              <a:rPr lang="en-US"/>
              <a:t>Challenge them to modify the webpage's content (e.g., changing the text) using HTML and CSS.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697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students examples of different types of webpages using the provided links (YouTube, Wikipedia, Amazon).</a:t>
            </a:r>
          </a:p>
          <a:p>
            <a:pPr marL="285750" indent="-285750">
              <a:buChar char="•"/>
            </a:pPr>
            <a:r>
              <a:rPr lang="en-US"/>
              <a:t>Demonstrate how to inspect element on a webpage to understand its structure.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Engage students by asking them to explore a webpage of their choice and identify different elements using inspect element.</a:t>
            </a:r>
          </a:p>
          <a:p>
            <a:pPr marL="285750" indent="-285750">
              <a:buChar char="•"/>
            </a:pPr>
            <a:r>
              <a:rPr lang="en-US"/>
              <a:t>Challenge them to modify the webpage's content (e.g., changing the text) using HTML and CSS.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75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students examples of different types of webpages using the provided links (YouTube, Wikipedia, Amazon).</a:t>
            </a:r>
          </a:p>
          <a:p>
            <a:pPr marL="285750" indent="-285750">
              <a:buChar char="•"/>
            </a:pPr>
            <a:r>
              <a:rPr lang="en-US"/>
              <a:t>Demonstrate how to inspect element on a webpage to understand its structure.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Engage students by asking them to explore a webpage of their choice and identify different elements using inspect element.</a:t>
            </a:r>
          </a:p>
          <a:p>
            <a:pPr marL="285750" indent="-285750">
              <a:buChar char="•"/>
            </a:pPr>
            <a:r>
              <a:rPr lang="en-US"/>
              <a:t>Challenge them to modify the webpage's content (e.g., changing the text) using HTML and CSS.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234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students examples of different types of webpages using the provided links (YouTube, Wikipedia, Amazon).</a:t>
            </a:r>
          </a:p>
          <a:p>
            <a:pPr marL="285750" indent="-285750">
              <a:buChar char="•"/>
            </a:pPr>
            <a:r>
              <a:rPr lang="en-US"/>
              <a:t>Demonstrate how to inspect element on a webpage to understand its structure.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Engage students by asking them to explore a webpage of their choice and identify different elements using inspect element.</a:t>
            </a:r>
          </a:p>
          <a:p>
            <a:pPr marL="285750" indent="-285750">
              <a:buChar char="•"/>
            </a:pPr>
            <a:r>
              <a:rPr lang="en-US"/>
              <a:t>Challenge them to modify the webpage's content (e.g., changing the text) using HTML and CSS.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682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Show students examples of different types of webpages using the provided links (YouTube, Wikipedia, Amazon).</a:t>
            </a:r>
          </a:p>
          <a:p>
            <a:pPr marL="285750" indent="-285750">
              <a:buChar char="•"/>
            </a:pPr>
            <a:r>
              <a:rPr lang="en-US"/>
              <a:t>Demonstrate how to inspect element on a webpage to understand its structure.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Engage students by asking them to explore a webpage of their choice and identify different elements using inspect element.</a:t>
            </a:r>
          </a:p>
          <a:p>
            <a:pPr marL="285750" indent="-285750">
              <a:buChar char="•"/>
            </a:pPr>
            <a:r>
              <a:rPr lang="en-US"/>
              <a:t>Challenge them to modify the webpage's content (e.g., changing the text) using HTML and CSS.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872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Explain the analogy of HTML being the skeleton and CSS being the interior design of a webpage.</a:t>
            </a:r>
          </a:p>
          <a:p>
            <a:pPr marL="285750" indent="-285750">
              <a:buChar char="•"/>
            </a:pPr>
            <a:r>
              <a:rPr lang="en-US"/>
              <a:t>Emphasize the importance of both HTML and CSS in creating visually appealing and functional websites.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Have them identify the HTML structure and CSS styles used on the webpage.</a:t>
            </a:r>
          </a:p>
          <a:p>
            <a:pPr marL="285750" indent="-285750">
              <a:buChar char="•"/>
            </a:pPr>
            <a:r>
              <a:rPr lang="en-US"/>
              <a:t>Encourage discussion on how the webpage could be improved or redesigned.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Instructions for the Teacher: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Guide students through the process of creating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Demonstrate how to access the HTML and CSS editor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endParaRPr lang="en-US" i="1"/>
          </a:p>
          <a:p>
            <a:pPr marL="0" indent="0">
              <a:buNone/>
            </a:pPr>
            <a:r>
              <a:rPr lang="en-US" i="1"/>
              <a:t> Class Activity:</a:t>
            </a:r>
            <a:endParaRPr lang="en-US"/>
          </a:p>
          <a:p>
            <a:pPr marL="285750" indent="-285750">
              <a:buChar char="•"/>
            </a:pPr>
            <a:r>
              <a:rPr lang="en-US"/>
              <a:t>Have students follow along as you create an account on </a:t>
            </a:r>
            <a:r>
              <a:rPr lang="en-US" err="1"/>
              <a:t>Replit</a:t>
            </a:r>
            <a:r>
              <a:rPr lang="en-US"/>
              <a:t>.</a:t>
            </a:r>
          </a:p>
          <a:p>
            <a:pPr marL="285750" indent="-285750">
              <a:buChar char="•"/>
            </a:pPr>
            <a:r>
              <a:rPr lang="en-US"/>
              <a:t>Encourage them to explore the features of </a:t>
            </a:r>
            <a:r>
              <a:rPr lang="en-US" err="1"/>
              <a:t>Replit</a:t>
            </a:r>
            <a:r>
              <a:rPr lang="en-US"/>
              <a:t> and familiarize themselves with the HTML and CSS editor.</a:t>
            </a:r>
          </a:p>
          <a:p>
            <a:pPr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plit.com/~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353599" y="4470335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 dirty="0">
                <a:latin typeface="Calibri Light"/>
                <a:cs typeface="Calibri Light"/>
              </a:rPr>
              <a:t>Grade 7&amp;8</a:t>
            </a: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1237590" y="1968693"/>
            <a:ext cx="657171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latin typeface="Calibri Light"/>
              </a:rPr>
              <a:t>Replit</a:t>
            </a:r>
            <a:r>
              <a:rPr lang="en-US" sz="2400">
                <a:latin typeface="Calibri Light"/>
              </a:rPr>
              <a:t> is an online integrated development environment (IDE) that allows you to write, run, and collaborate on code in various programming languages, including HTML and CSS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>
                <a:latin typeface="Calibri Light"/>
              </a:rPr>
              <a:t>To get started:</a:t>
            </a:r>
          </a:p>
          <a:p>
            <a:endParaRPr lang="en-US" sz="2400">
              <a:latin typeface="Calibri Light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alibri Light"/>
              </a:rPr>
              <a:t>Visit "replit.com"</a:t>
            </a:r>
          </a:p>
          <a:p>
            <a:pPr marL="457200" indent="-457200">
              <a:buAutoNum type="arabicPeriod"/>
            </a:pPr>
            <a:r>
              <a:rPr lang="en-US" sz="2400">
                <a:latin typeface="Calibri Light"/>
              </a:rPr>
              <a:t>Click on "Start Building" from top right corner. (Log-in if you already have an account)</a:t>
            </a:r>
          </a:p>
          <a:p>
            <a:pPr marL="457200" indent="-457200">
              <a:buAutoNum type="arabicPeriod"/>
            </a:pPr>
            <a:r>
              <a:rPr lang="en-US" sz="2400">
                <a:latin typeface="Calibri Light"/>
              </a:rPr>
              <a:t>You can use "email" or continue with "Google"</a:t>
            </a: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5403" y="850532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How to Create Account on </a:t>
            </a:r>
            <a:r>
              <a:rPr lang="en-US" sz="4000" b="1" err="1">
                <a:latin typeface="Calibri Light"/>
                <a:cs typeface="Calibri Light"/>
              </a:rPr>
              <a:t>Replit</a:t>
            </a:r>
            <a:endParaRPr lang="en-US" err="1"/>
          </a:p>
        </p:txBody>
      </p:sp>
      <p:pic>
        <p:nvPicPr>
          <p:cNvPr id="7" name="Picture 6" descr="Replit | CSforALL">
            <a:extLst>
              <a:ext uri="{FF2B5EF4-FFF2-40B4-BE49-F238E27FC236}">
                <a16:creationId xmlns:a16="http://schemas.microsoft.com/office/drawing/2014/main" id="{4C8E9BA8-8C04-F3C5-ED70-F1EF123DC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7" t="30051" r="14564" b="28283"/>
          <a:stretch/>
        </p:blipFill>
        <p:spPr>
          <a:xfrm rot="5400000">
            <a:off x="6855216" y="2721355"/>
            <a:ext cx="5300413" cy="15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496A9A-ACE7-B2FC-9B0D-F248D055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05" y="1715020"/>
            <a:ext cx="8339190" cy="4378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1F017-E978-33F2-6EFA-88EB43205A80}"/>
              </a:ext>
            </a:extLst>
          </p:cNvPr>
          <p:cNvSpPr txBox="1"/>
          <p:nvPr/>
        </p:nvSpPr>
        <p:spPr>
          <a:xfrm>
            <a:off x="1830513" y="880153"/>
            <a:ext cx="85395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Calibri Light"/>
                <a:hlinkClick r:id="rId5"/>
              </a:rPr>
              <a:t>REPLIT.COM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1F017-E978-33F2-6EFA-88EB43205A80}"/>
              </a:ext>
            </a:extLst>
          </p:cNvPr>
          <p:cNvSpPr txBox="1"/>
          <p:nvPr/>
        </p:nvSpPr>
        <p:spPr>
          <a:xfrm>
            <a:off x="1830513" y="880153"/>
            <a:ext cx="85395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latin typeface="Calibri Light"/>
              </a:rPr>
              <a:t>Creating a New Project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B5AED-F87F-4D3B-0814-B7B59943434C}"/>
              </a:ext>
            </a:extLst>
          </p:cNvPr>
          <p:cNvSpPr txBox="1"/>
          <p:nvPr/>
        </p:nvSpPr>
        <p:spPr>
          <a:xfrm>
            <a:off x="546243" y="2892176"/>
            <a:ext cx="1059436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en-US" sz="2400">
                <a:solidFill>
                  <a:srgbClr val="111111"/>
                </a:solidFill>
                <a:latin typeface="Calibri Light"/>
              </a:rPr>
              <a:t> Click on </a:t>
            </a:r>
            <a:r>
              <a:rPr lang="en-US" sz="2400" b="1">
                <a:solidFill>
                  <a:srgbClr val="111111"/>
                </a:solidFill>
                <a:latin typeface="Calibri Light"/>
              </a:rPr>
              <a:t>Create </a:t>
            </a:r>
            <a:r>
              <a:rPr lang="en-US" sz="2400" b="1" err="1">
                <a:solidFill>
                  <a:srgbClr val="111111"/>
                </a:solidFill>
                <a:latin typeface="Calibri Light"/>
              </a:rPr>
              <a:t>Repl</a:t>
            </a:r>
            <a:r>
              <a:rPr lang="en-US" sz="2400">
                <a:solidFill>
                  <a:srgbClr val="111111"/>
                </a:solidFill>
                <a:latin typeface="Calibri Light"/>
              </a:rPr>
              <a:t> from top left corner</a:t>
            </a:r>
          </a:p>
          <a:p>
            <a:pPr>
              <a:buAutoNum type="arabicPeriod"/>
            </a:pPr>
            <a:endParaRPr lang="en-US" sz="2400">
              <a:solidFill>
                <a:srgbClr val="111111"/>
              </a:solidFill>
              <a:latin typeface="Calibri Light"/>
            </a:endParaRPr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85ED33C3-768B-0BDA-C1C2-828CCB96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25" y="2659829"/>
            <a:ext cx="4085689" cy="896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439F4-7143-707C-2977-3E5483C35313}"/>
              </a:ext>
            </a:extLst>
          </p:cNvPr>
          <p:cNvSpPr txBox="1"/>
          <p:nvPr/>
        </p:nvSpPr>
        <p:spPr>
          <a:xfrm>
            <a:off x="546242" y="3799725"/>
            <a:ext cx="10594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111111"/>
                </a:solidFill>
                <a:latin typeface="Calibri Light"/>
              </a:rPr>
              <a:t>2. Select the Template as </a:t>
            </a:r>
            <a:r>
              <a:rPr lang="en-US" sz="2400" b="1">
                <a:solidFill>
                  <a:srgbClr val="111111"/>
                </a:solidFill>
                <a:latin typeface="Calibri Light"/>
              </a:rPr>
              <a:t>"HTML, CSS, JS"</a:t>
            </a:r>
            <a:endParaRPr lang="en-US" b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B7441E-8A1B-CDE6-C720-BB77C501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873153"/>
            <a:ext cx="4083977" cy="237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CA876-CE3A-0A7F-62A7-35D11D90723B}"/>
              </a:ext>
            </a:extLst>
          </p:cNvPr>
          <p:cNvSpPr txBox="1"/>
          <p:nvPr/>
        </p:nvSpPr>
        <p:spPr>
          <a:xfrm>
            <a:off x="546241" y="4262061"/>
            <a:ext cx="10594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111111"/>
                </a:solidFill>
                <a:latin typeface="Calibri Light"/>
              </a:rPr>
              <a:t>3. Give your </a:t>
            </a:r>
            <a:r>
              <a:rPr lang="en-US" sz="2400" b="1">
                <a:solidFill>
                  <a:srgbClr val="111111"/>
                </a:solidFill>
                <a:latin typeface="Calibri Light"/>
              </a:rPr>
              <a:t>Project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2C3D5-B1C9-42EE-B830-ACD471D7C24E}"/>
              </a:ext>
            </a:extLst>
          </p:cNvPr>
          <p:cNvSpPr txBox="1"/>
          <p:nvPr/>
        </p:nvSpPr>
        <p:spPr>
          <a:xfrm>
            <a:off x="546240" y="4835701"/>
            <a:ext cx="10594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111111"/>
                </a:solidFill>
                <a:latin typeface="Calibri Light"/>
              </a:rPr>
              <a:t>4. Click on </a:t>
            </a:r>
            <a:r>
              <a:rPr lang="en-US" sz="2400" b="1">
                <a:solidFill>
                  <a:srgbClr val="111111"/>
                </a:solidFill>
                <a:latin typeface="Calibri Light"/>
              </a:rPr>
              <a:t>"+ Create </a:t>
            </a:r>
            <a:r>
              <a:rPr lang="en-US" sz="2400" b="1" err="1">
                <a:solidFill>
                  <a:srgbClr val="111111"/>
                </a:solidFill>
                <a:latin typeface="Calibri Light"/>
              </a:rPr>
              <a:t>Repl</a:t>
            </a:r>
            <a:r>
              <a:rPr lang="en-US" sz="2400" b="1">
                <a:solidFill>
                  <a:srgbClr val="111111"/>
                </a:solidFill>
                <a:latin typeface="Calibri Light"/>
              </a:rPr>
              <a:t>"</a:t>
            </a:r>
            <a:endParaRPr lang="en-US" b="1"/>
          </a:p>
        </p:txBody>
      </p:sp>
      <p:pic>
        <p:nvPicPr>
          <p:cNvPr id="12" name="Picture 11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5F6ABEE9-61E2-62CF-60AC-7F918A600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61" y="5476660"/>
            <a:ext cx="4866526" cy="7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849663" y="2214932"/>
            <a:ext cx="58488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 Light"/>
              </a:rPr>
              <a:t>Imagine a human body. Before you can see the outer appearance, you need a strong framework to hold everything together, right? That's what HTML does for webpages. It provides the basic structure and layout, like the skeleton of a human body.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7476" y="864387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Arial"/>
              </a:rPr>
              <a:t>Creating a Simple Webpage</a:t>
            </a:r>
          </a:p>
        </p:txBody>
      </p:sp>
      <p:pic>
        <p:nvPicPr>
          <p:cNvPr id="4" name="Picture 3" descr="Flat stylized webpage Royalty Free Vector Image">
            <a:extLst>
              <a:ext uri="{FF2B5EF4-FFF2-40B4-BE49-F238E27FC236}">
                <a16:creationId xmlns:a16="http://schemas.microsoft.com/office/drawing/2014/main" id="{5DF9A931-1632-8980-4CF6-83EA382F0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62" t="17079" r="16667" b="24045"/>
          <a:stretch/>
        </p:blipFill>
        <p:spPr>
          <a:xfrm>
            <a:off x="7568590" y="2212757"/>
            <a:ext cx="2946687" cy="26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6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7476" y="864387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Let's Do It!</a:t>
            </a:r>
            <a:endParaRPr lang="en-US" sz="585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849663" y="1712813"/>
            <a:ext cx="1079477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 Light"/>
              </a:rPr>
              <a:t>Okay, let's jump right in and build our first web page together! </a:t>
            </a:r>
            <a:endParaRPr lang="en-US"/>
          </a:p>
          <a:p>
            <a:endParaRPr lang="en-US" sz="2400">
              <a:latin typeface="Calibri Light"/>
            </a:endParaRPr>
          </a:p>
          <a:p>
            <a:r>
              <a:rPr lang="en-US" sz="2400">
                <a:latin typeface="Calibri Light"/>
              </a:rPr>
              <a:t>Open up a text editor (REPLIT) on your computer, and let's start to become the future web gods.</a:t>
            </a:r>
            <a:endParaRPr lang="en-US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B76DA2-2568-B6E7-50A7-6D46963A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29" y="3148689"/>
            <a:ext cx="7963911" cy="31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7476" y="864387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This language seems like Gibberish</a:t>
            </a:r>
            <a:endParaRPr lang="en-US" sz="585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849663" y="2319716"/>
            <a:ext cx="1079477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&lt;!DOCTYPE html&gt;:</a:t>
            </a:r>
            <a:r>
              <a:rPr lang="en-US" sz="2400"/>
              <a:t> This tells the computer what version of HTML we're using, like a label on a recipe saying what kind of dish we're making.</a:t>
            </a:r>
            <a:endParaRPr lang="en-US"/>
          </a:p>
          <a:p>
            <a:endParaRPr lang="en-US" sz="2400"/>
          </a:p>
          <a:p>
            <a:r>
              <a:rPr lang="en-US" sz="2400" b="1">
                <a:highlight>
                  <a:srgbClr val="FFFF00"/>
                </a:highlight>
              </a:rPr>
              <a:t>&lt;html&gt;:</a:t>
            </a:r>
            <a:r>
              <a:rPr lang="en-US" sz="2400"/>
              <a:t> This is the main container for all the content on the webpage, like the mixing bowl for all the ingredients.</a:t>
            </a:r>
            <a:endParaRPr lang="en-US"/>
          </a:p>
          <a:p>
            <a:endParaRPr lang="en-US" sz="2400"/>
          </a:p>
          <a:p>
            <a:r>
              <a:rPr lang="en-US" sz="2400" b="1">
                <a:highlight>
                  <a:srgbClr val="FFFF00"/>
                </a:highlight>
              </a:rPr>
              <a:t>&lt;head&gt;:</a:t>
            </a:r>
            <a:r>
              <a:rPr lang="en-US" sz="2400">
                <a:highlight>
                  <a:srgbClr val="FFFF00"/>
                </a:highlight>
              </a:rPr>
              <a:t> </a:t>
            </a:r>
            <a:r>
              <a:rPr lang="en-US" sz="2400"/>
              <a:t>This part holds important information about the webpage, like the title (name) of the page.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ML Headings (With Examples)">
            <a:extLst>
              <a:ext uri="{FF2B5EF4-FFF2-40B4-BE49-F238E27FC236}">
                <a16:creationId xmlns:a16="http://schemas.microsoft.com/office/drawing/2014/main" id="{376A5770-B4FC-5508-239D-EC8316C78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02" b="-188"/>
          <a:stretch/>
        </p:blipFill>
        <p:spPr>
          <a:xfrm>
            <a:off x="7832334" y="1534430"/>
            <a:ext cx="4004375" cy="493643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1993" y="710275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Headings of HTML</a:t>
            </a:r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644180" y="1865941"/>
            <a:ext cx="748991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There are six different types of heading in html.</a:t>
            </a:r>
            <a:br>
              <a:rPr lang="en-US" sz="2400"/>
            </a:br>
            <a:endParaRPr lang="en-US" sz="2400"/>
          </a:p>
          <a:p>
            <a:r>
              <a:rPr lang="en-US" sz="2400">
                <a:highlight>
                  <a:srgbClr val="FFFF00"/>
                </a:highlight>
              </a:rPr>
              <a:t>&lt;h1&gt;:</a:t>
            </a:r>
            <a:r>
              <a:rPr lang="en-US" sz="2400"/>
              <a:t> The most important heading. Use it for main titles or sections.</a:t>
            </a:r>
          </a:p>
          <a:p>
            <a:endParaRPr lang="en-US" sz="2400"/>
          </a:p>
          <a:p>
            <a:r>
              <a:rPr lang="en-US" sz="2400">
                <a:highlight>
                  <a:srgbClr val="FFFF00"/>
                </a:highlight>
              </a:rPr>
              <a:t>&lt;h2&gt;:</a:t>
            </a:r>
            <a:r>
              <a:rPr lang="en-US" sz="2400"/>
              <a:t> Slightly less important than &lt;h1&gt;. Good for subheadings.</a:t>
            </a:r>
            <a:endParaRPr lang="en-US"/>
          </a:p>
          <a:p>
            <a:endParaRPr lang="en-US" sz="2400"/>
          </a:p>
          <a:p>
            <a:r>
              <a:rPr lang="en-US" sz="2400">
                <a:highlight>
                  <a:srgbClr val="FFFF00"/>
                </a:highlight>
              </a:rPr>
              <a:t>&lt;h3&gt;, &lt;h4&gt;, &lt;h5&gt;:</a:t>
            </a:r>
            <a:r>
              <a:rPr lang="en-US" sz="2400"/>
              <a:t> Decreasing levels of importance. Use them for subsections or details.</a:t>
            </a:r>
            <a:endParaRPr lang="en-US"/>
          </a:p>
          <a:p>
            <a:endParaRPr lang="en-US" sz="2400"/>
          </a:p>
          <a:p>
            <a:r>
              <a:rPr lang="en-US" sz="2400">
                <a:highlight>
                  <a:srgbClr val="FFFF00"/>
                </a:highlight>
              </a:rPr>
              <a:t>&lt;h6&gt;:</a:t>
            </a:r>
            <a:r>
              <a:rPr lang="en-US" sz="2400"/>
              <a:t> Often used for fine print or footnotes.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0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7476" y="864387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This language seems like Gibberish</a:t>
            </a:r>
            <a:endParaRPr lang="en-US" sz="585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849663" y="2319716"/>
            <a:ext cx="1079477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highlight>
                  <a:srgbClr val="FFFF00"/>
                </a:highlight>
              </a:rPr>
              <a:t>&lt;title&gt;:</a:t>
            </a:r>
            <a:r>
              <a:rPr lang="en-US" sz="2400"/>
              <a:t> This is the name of the webpage that appears at the top of the browser tab, just like the title of a book.</a:t>
            </a:r>
            <a:endParaRPr lang="en-US"/>
          </a:p>
          <a:p>
            <a:endParaRPr lang="en-US" sz="2400"/>
          </a:p>
          <a:p>
            <a:r>
              <a:rPr lang="en-US" sz="2400" b="1">
                <a:highlight>
                  <a:srgbClr val="FFFF00"/>
                </a:highlight>
              </a:rPr>
              <a:t>&lt;body&gt;:</a:t>
            </a:r>
            <a:r>
              <a:rPr lang="en-US" sz="2400"/>
              <a:t> This is where all the visible content of the webpage goes, like the main dish on a plate.</a:t>
            </a:r>
            <a:endParaRPr lang="en-US"/>
          </a:p>
          <a:p>
            <a:endParaRPr lang="en-US" sz="2400"/>
          </a:p>
          <a:p>
            <a:r>
              <a:rPr lang="en-US" sz="2400" b="1">
                <a:highlight>
                  <a:srgbClr val="FFFF00"/>
                </a:highlight>
              </a:rPr>
              <a:t>&lt;h1&gt;:</a:t>
            </a:r>
            <a:r>
              <a:rPr lang="en-US" sz="2400"/>
              <a:t> This is a big heading, like the title of a chapter in a book.</a:t>
            </a:r>
            <a:endParaRPr lang="en-US"/>
          </a:p>
          <a:p>
            <a:endParaRPr lang="en-US" sz="2400"/>
          </a:p>
          <a:p>
            <a:r>
              <a:rPr lang="en-US" sz="2400" b="1">
                <a:highlight>
                  <a:srgbClr val="FFFF00"/>
                </a:highlight>
              </a:rPr>
              <a:t>&lt;p&gt;: </a:t>
            </a:r>
            <a:r>
              <a:rPr lang="en-US" sz="2400"/>
              <a:t>This is a paragraph of text, like a small section in a book.</a:t>
            </a:r>
            <a:endParaRPr lang="en-US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8267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It's your turn to Shape it</a:t>
            </a:r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Pet Food Now Looks a Lot Like Human Food - The Atlantic">
            <a:extLst>
              <a:ext uri="{FF2B5EF4-FFF2-40B4-BE49-F238E27FC236}">
                <a16:creationId xmlns:a16="http://schemas.microsoft.com/office/drawing/2014/main" id="{885241C0-4A00-EF1A-D606-E145B8861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6" r="14005" b="-2361"/>
          <a:stretch/>
        </p:blipFill>
        <p:spPr>
          <a:xfrm>
            <a:off x="7322825" y="1865935"/>
            <a:ext cx="3755866" cy="3445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A879C-125D-B631-DD66-18A58A0CCB55}"/>
              </a:ext>
            </a:extLst>
          </p:cNvPr>
          <p:cNvSpPr txBox="1"/>
          <p:nvPr/>
        </p:nvSpPr>
        <p:spPr>
          <a:xfrm>
            <a:off x="424206" y="1869649"/>
            <a:ext cx="661447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09600" indent="-406400"/>
            <a:r>
              <a:rPr lang="en-US" sz="2400">
                <a:latin typeface="Calibri Light"/>
              </a:rPr>
              <a:t>We have learnt the basic spell of HTML – it’s</a:t>
            </a:r>
          </a:p>
          <a:p>
            <a:pPr marL="609600" indent="-406400"/>
            <a:r>
              <a:rPr lang="en-US" sz="2400">
                <a:latin typeface="Calibri Light"/>
              </a:rPr>
              <a:t>your time to do the magic.</a:t>
            </a:r>
          </a:p>
          <a:p>
            <a:pPr marL="609600" indent="-406400"/>
            <a:r>
              <a:rPr lang="en-US" sz="2400">
                <a:latin typeface="Calibri Light"/>
              </a:rPr>
              <a:t>Create something of your choice</a:t>
            </a:r>
          </a:p>
          <a:p>
            <a:pPr marL="609600" indent="-406400"/>
            <a:endParaRPr lang="en-US" sz="2400">
              <a:latin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</a:rPr>
              <a:t>It could be the details of your favorite food. </a:t>
            </a:r>
            <a:r>
              <a:rPr lang="en-US" sz="2400" err="1">
                <a:latin typeface="Calibri Light"/>
              </a:rPr>
              <a:t>Mmmm</a:t>
            </a:r>
            <a:r>
              <a:rPr lang="en-US" sz="2400">
                <a:latin typeface="Calibri Light"/>
              </a:rPr>
              <a:t>... Seems Yummy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</a:rPr>
              <a:t>Or your pet friend. </a:t>
            </a:r>
          </a:p>
          <a:p>
            <a:pPr marL="660400" indent="-457200">
              <a:buAutoNum type="arabicPeriod"/>
            </a:pPr>
            <a:endParaRPr lang="en-US" sz="2400">
              <a:latin typeface="Calibri Light"/>
            </a:endParaRPr>
          </a:p>
          <a:p>
            <a:pPr marL="203200"/>
            <a:r>
              <a:rPr lang="en-US" sz="2400">
                <a:latin typeface="Calibri Light"/>
              </a:rPr>
              <a:t>Let's see what you got in your big brain.</a:t>
            </a:r>
          </a:p>
          <a:p>
            <a:pPr algn="l"/>
            <a:endParaRPr lang="en-US" sz="2400">
              <a:latin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717294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67B8CA-3CF7-C2E1-BFEB-693627A8398B}"/>
              </a:ext>
            </a:extLst>
          </p:cNvPr>
          <p:cNvSpPr txBox="1"/>
          <p:nvPr/>
        </p:nvSpPr>
        <p:spPr>
          <a:xfrm>
            <a:off x="267094" y="1201919"/>
            <a:ext cx="741575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09600" indent="-406400"/>
            <a:r>
              <a:rPr lang="en-US" sz="2400">
                <a:latin typeface="Calibri Light"/>
              </a:rPr>
              <a:t> </a:t>
            </a:r>
            <a:r>
              <a:rPr lang="en-US" sz="2400" err="1">
                <a:latin typeface="Calibri Light"/>
              </a:rPr>
              <a:t>Replit</a:t>
            </a:r>
            <a:r>
              <a:rPr lang="en-US" sz="2400">
                <a:latin typeface="Calibri Light"/>
              </a:rPr>
              <a:t> offers autosave option- so not worry about the same.</a:t>
            </a:r>
          </a:p>
          <a:p>
            <a:pPr marL="609600" indent="-406400"/>
            <a:endParaRPr lang="en-US" sz="2400">
              <a:latin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</a:rPr>
              <a:t>To share project with someone in view mode: just copy 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</a:rPr>
              <a:t>To share the project for collaboration</a:t>
            </a:r>
          </a:p>
          <a:p>
            <a:pPr marL="1270000" lvl="1" indent="-457200">
              <a:buFont typeface="Courier New,monospace"/>
              <a:buChar char="o"/>
            </a:pPr>
            <a:r>
              <a:rPr lang="en-US" sz="2400">
                <a:latin typeface="Calibri Light"/>
              </a:rPr>
              <a:t>Click on "</a:t>
            </a:r>
            <a:r>
              <a:rPr lang="en-US" sz="2400" b="1">
                <a:latin typeface="Calibri Light"/>
              </a:rPr>
              <a:t>Invite</a:t>
            </a:r>
            <a:r>
              <a:rPr lang="en-US" sz="2400">
                <a:latin typeface="Calibri Light"/>
              </a:rPr>
              <a:t>" from the top right corner</a:t>
            </a:r>
          </a:p>
          <a:p>
            <a:pPr marL="1270000" lvl="1" indent="-457200">
              <a:buFont typeface="Courier New,monospace"/>
              <a:buChar char="o"/>
            </a:pPr>
            <a:r>
              <a:rPr lang="en-US" sz="2400">
                <a:latin typeface="Calibri Light"/>
              </a:rPr>
              <a:t>If you know the username, type it in the box and click on invite</a:t>
            </a:r>
          </a:p>
          <a:p>
            <a:pPr marL="1270000" lvl="1" indent="-457200">
              <a:buFont typeface="Courier New,monospace"/>
              <a:buChar char="o"/>
            </a:pPr>
            <a:r>
              <a:rPr lang="en-US" sz="2400">
                <a:latin typeface="Calibri Light"/>
              </a:rPr>
              <a:t>You can also turn on the toggle button "</a:t>
            </a:r>
            <a:r>
              <a:rPr lang="en-US" sz="2400" b="1">
                <a:latin typeface="Calibri Light"/>
              </a:rPr>
              <a:t>private join link</a:t>
            </a:r>
            <a:r>
              <a:rPr lang="en-US" sz="2400">
                <a:latin typeface="Calibri Light"/>
              </a:rPr>
              <a:t>" to create a public collaboration link and invite members to edit your code.</a:t>
            </a:r>
          </a:p>
          <a:p>
            <a:endParaRPr lang="en-US" sz="2400">
              <a:latin typeface="Calibri Light"/>
            </a:endParaRPr>
          </a:p>
          <a:p>
            <a:pPr marL="609600" indent="-406400"/>
            <a:endParaRPr lang="en-US" sz="240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9374" y="937728"/>
            <a:ext cx="11145520" cy="1003300"/>
          </a:xfrm>
        </p:spPr>
        <p:txBody>
          <a:bodyPr/>
          <a:lstStyle/>
          <a:p>
            <a:pPr algn="ctr"/>
            <a:r>
              <a:rPr lang="en-US" sz="4400" b="1">
                <a:latin typeface="Calibri Light"/>
                <a:cs typeface="Calibri Light"/>
              </a:rPr>
              <a:t>Introduction to HTML and CSS</a:t>
            </a:r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GitHub - lotfijb/html-css-for-beginners: HTML &amp; CSS practices for web dev  starters">
            <a:extLst>
              <a:ext uri="{FF2B5EF4-FFF2-40B4-BE49-F238E27FC236}">
                <a16:creationId xmlns:a16="http://schemas.microsoft.com/office/drawing/2014/main" id="{DE1626EA-C039-25E6-F15E-DACD9E92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21" y="1905455"/>
            <a:ext cx="7153359" cy="4193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Hey there! It's Quiz Time</a:t>
            </a:r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96057" y="2127066"/>
            <a:ext cx="7726053" cy="4118187"/>
          </a:xfrm>
        </p:spPr>
        <p:txBody>
          <a:bodyPr/>
          <a:lstStyle/>
          <a:p>
            <a:r>
              <a:rPr lang="en-US" sz="2400" b="1">
                <a:latin typeface="Calibri Light"/>
                <a:cs typeface="Calibri Light"/>
              </a:rPr>
              <a:t>Question 1:</a:t>
            </a:r>
            <a:r>
              <a:rPr lang="en-US" sz="2400">
                <a:latin typeface="Calibri Light"/>
                <a:cs typeface="Calibri Light"/>
              </a:rPr>
              <a:t> Which HTML element is used to define the structure of an HTML document? </a:t>
            </a:r>
            <a:endParaRPr lang="en-US"/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A) &lt;body&gt; </a:t>
            </a:r>
            <a:endParaRPr lang="en-US" sz="2650"/>
          </a:p>
          <a:p>
            <a:r>
              <a:rPr lang="en-US" sz="2400">
                <a:latin typeface="Calibri Light"/>
                <a:cs typeface="Calibri Light"/>
              </a:rPr>
              <a:t>B) &lt;head&gt; </a:t>
            </a:r>
            <a:endParaRPr lang="en-US" sz="2650"/>
          </a:p>
          <a:p>
            <a:r>
              <a:rPr lang="en-US" sz="2400">
                <a:latin typeface="Calibri Light"/>
                <a:cs typeface="Calibri Light"/>
              </a:rPr>
              <a:t>C) &lt;html&gt; </a:t>
            </a:r>
            <a:endParaRPr lang="en-US" sz="2650"/>
          </a:p>
          <a:p>
            <a:r>
              <a:rPr lang="en-US" sz="2400">
                <a:latin typeface="Calibri Light"/>
                <a:cs typeface="Calibri Light"/>
              </a:rPr>
              <a:t>D) &lt;title&gt;</a:t>
            </a:r>
            <a:endParaRPr lang="en-US" sz="2650"/>
          </a:p>
          <a:p>
            <a:br>
              <a:rPr lang="en-US"/>
            </a:br>
            <a:endParaRPr lang="en-US"/>
          </a:p>
          <a:p>
            <a:pPr algn="ctr"/>
            <a:endParaRPr lang="en-US" sz="240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4487EF03-DFD5-F94B-8A38-79C530B5E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7157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4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Hey there! It's Quiz Time </a:t>
            </a:r>
            <a:endParaRPr lang="en-US" sz="585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3951" y="2019389"/>
            <a:ext cx="7283601" cy="4069026"/>
          </a:xfrm>
        </p:spPr>
        <p:txBody>
          <a:bodyPr/>
          <a:lstStyle/>
          <a:p>
            <a:r>
              <a:rPr lang="en-US" sz="2400" b="1">
                <a:latin typeface="Calibri Light"/>
                <a:cs typeface="Calibri Light"/>
              </a:rPr>
              <a:t>Question 2:</a:t>
            </a:r>
            <a:r>
              <a:rPr lang="en-US" sz="2400">
                <a:latin typeface="Calibri Light"/>
                <a:cs typeface="Calibri Light"/>
              </a:rPr>
              <a:t> Which tag is used to define the body of an HTML document?</a:t>
            </a:r>
            <a:endParaRPr lang="en-US"/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A) &lt;head&gt;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B) &lt;title&gt;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C) &lt;body&gt;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D) &lt;html&gt;</a:t>
            </a:r>
            <a:endParaRPr lang="en-US"/>
          </a:p>
          <a:p>
            <a:endParaRPr lang="en-US"/>
          </a:p>
          <a:p>
            <a:endParaRPr lang="en-US" sz="240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188F1E0B-D9D6-96CD-75F3-F08B10710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7157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0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Hey there! It's Quiz Time </a:t>
            </a:r>
            <a:endParaRPr lang="en-US" sz="585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6725" y="2350394"/>
            <a:ext cx="7316375" cy="4118187"/>
          </a:xfrm>
        </p:spPr>
        <p:txBody>
          <a:bodyPr/>
          <a:lstStyle/>
          <a:p>
            <a:r>
              <a:rPr lang="en-US" sz="2400" b="1">
                <a:latin typeface="Calibri Light"/>
                <a:cs typeface="Calibri Light"/>
              </a:rPr>
              <a:t>Question 3: </a:t>
            </a:r>
            <a:r>
              <a:rPr lang="en-US" sz="2400">
                <a:latin typeface="Calibri Light"/>
                <a:cs typeface="Calibri Light"/>
              </a:rPr>
              <a:t>What is the purpose of the &lt;title&gt; tag in an HTML document?</a:t>
            </a:r>
            <a:endParaRPr lang="en-US"/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A) To define the title of the webpage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B) To insert a title image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C) To create a hyperlink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D) To format text</a:t>
            </a:r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FA27179C-391B-C3BE-1227-554BBB3C5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7157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850900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Hey there! It's Quiz Time </a:t>
            </a:r>
            <a:endParaRPr lang="en-US" sz="585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3951" y="1967400"/>
            <a:ext cx="7414698" cy="4118187"/>
          </a:xfrm>
        </p:spPr>
        <p:txBody>
          <a:bodyPr/>
          <a:lstStyle/>
          <a:p>
            <a:r>
              <a:rPr lang="en-US" sz="2400" b="1">
                <a:latin typeface="Calibri Light"/>
                <a:cs typeface="Calibri Light"/>
              </a:rPr>
              <a:t>Question 4:</a:t>
            </a:r>
            <a:r>
              <a:rPr lang="en-US" sz="2400">
                <a:latin typeface="Calibri Light"/>
                <a:cs typeface="Calibri Light"/>
              </a:rPr>
              <a:t> Which of the following elements is typically found within the &lt;head&gt; section of an HTML document?</a:t>
            </a:r>
            <a:endParaRPr lang="en-US"/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A) &lt;body&gt;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B) &lt;title&gt;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C) &lt;footer&gt;</a:t>
            </a:r>
            <a:endParaRPr lang="en-US"/>
          </a:p>
          <a:p>
            <a:r>
              <a:rPr lang="en-US" sz="2400">
                <a:latin typeface="Calibri Light"/>
                <a:cs typeface="Calibri Light"/>
              </a:rPr>
              <a:t>D) &lt;h1&gt;</a:t>
            </a:r>
            <a:endParaRPr lang="en-US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A8E1B8A1-4C5A-4427-6B41-ED4DE9324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7157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5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6E9A7E0-5C04-7D6E-68F1-B98C92961021}"/>
              </a:ext>
            </a:extLst>
          </p:cNvPr>
          <p:cNvSpPr txBox="1">
            <a:spLocks/>
          </p:cNvSpPr>
          <p:nvPr/>
        </p:nvSpPr>
        <p:spPr>
          <a:xfrm>
            <a:off x="682938" y="1205095"/>
            <a:ext cx="10830718" cy="223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400" b="1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Let's Wrap it Up – What have we learnt?</a:t>
            </a:r>
            <a:br>
              <a:rPr lang="en-US" sz="4400" b="1"/>
            </a:br>
            <a:br>
              <a:rPr lang="en-US" sz="4400" b="1">
                <a:latin typeface="Calibri Light"/>
                <a:cs typeface="Calibri Light"/>
              </a:rPr>
            </a:br>
            <a:r>
              <a:rPr lang="en-US" sz="2400">
                <a:solidFill>
                  <a:schemeClr val="tx1"/>
                </a:solidFill>
                <a:latin typeface="Calibri Light"/>
                <a:cs typeface="Calibri Light"/>
              </a:rPr>
              <a:t>Today, we learned the basics of HTML and created our own web pages. Remember to keep practicing and exploring, and soon you'll be able to create even more amazing things with HTML!</a:t>
            </a:r>
            <a:endParaRPr lang="en-US" sz="2400" b="1" i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8" name="Picture 7" descr="Sarika Shetty (sariadvikashetty) - Profile | Pinterest">
            <a:extLst>
              <a:ext uri="{FF2B5EF4-FFF2-40B4-BE49-F238E27FC236}">
                <a16:creationId xmlns:a16="http://schemas.microsoft.com/office/drawing/2014/main" id="{7AF39691-9A4C-B7F6-56DF-E525887C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82" y="3338639"/>
            <a:ext cx="3215235" cy="3215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1194306"/>
            <a:ext cx="11437620" cy="2230592"/>
          </a:xfrm>
        </p:spPr>
        <p:txBody>
          <a:bodyPr/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37FF50DB-96AB-564D-7EF0-63B7655C6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93" y="2481648"/>
            <a:ext cx="7458159" cy="22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5592" y="955470"/>
            <a:ext cx="11437620" cy="1104652"/>
          </a:xfrm>
        </p:spPr>
        <p:txBody>
          <a:bodyPr/>
          <a:lstStyle/>
          <a:p>
            <a:r>
              <a:rPr lang="en-US" sz="4400" b="1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Extra Marks for Extra Brain</a:t>
            </a:r>
            <a:endParaRPr lang="en-US" sz="4400" b="1">
              <a:solidFill>
                <a:schemeClr val="tx1"/>
              </a:solidFill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591403" y="2058537"/>
            <a:ext cx="577413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 Light"/>
              </a:rPr>
              <a:t>Let's get creative and tell a story using HTML!</a:t>
            </a:r>
            <a:endParaRPr lang="en-US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  <a:latin typeface="Calibri Light"/>
            </a:endParaRPr>
          </a:p>
          <a:p>
            <a:r>
              <a:rPr lang="en-US" sz="2400">
                <a:solidFill>
                  <a:schemeClr val="tx1"/>
                </a:solidFill>
                <a:latin typeface="Calibri Light"/>
              </a:rPr>
              <a:t>Create a short story about the most adventurous moment of your life.</a:t>
            </a:r>
            <a:br>
              <a:rPr lang="en-US" sz="2400">
                <a:solidFill>
                  <a:schemeClr val="tx1"/>
                </a:solidFill>
                <a:latin typeface="Calibri Light"/>
              </a:rPr>
            </a:br>
            <a:br>
              <a:rPr lang="en-US" sz="2400">
                <a:solidFill>
                  <a:schemeClr val="tx1"/>
                </a:solidFill>
                <a:latin typeface="Calibri Light"/>
              </a:rPr>
            </a:br>
            <a:r>
              <a:rPr lang="en-US" sz="2400">
                <a:solidFill>
                  <a:schemeClr val="tx1"/>
                </a:solidFill>
                <a:latin typeface="Calibri Light"/>
              </a:rPr>
              <a:t>It could be anything from going on a trip,</a:t>
            </a:r>
          </a:p>
          <a:p>
            <a:r>
              <a:rPr lang="en-US" sz="2400">
                <a:solidFill>
                  <a:schemeClr val="tx1"/>
                </a:solidFill>
                <a:latin typeface="Calibri Light"/>
              </a:rPr>
              <a:t>Trekking, Scuba Diving or similar activity you would have tried. </a:t>
            </a:r>
          </a:p>
          <a:p>
            <a:endParaRPr lang="en-US" sz="2400">
              <a:solidFill>
                <a:schemeClr val="tx1"/>
              </a:solidFill>
              <a:latin typeface="Calibri Light"/>
            </a:endParaRPr>
          </a:p>
          <a:p>
            <a:r>
              <a:rPr lang="en-US" sz="2400">
                <a:solidFill>
                  <a:schemeClr val="tx1"/>
                </a:solidFill>
                <a:latin typeface="Calibri Light"/>
              </a:rPr>
              <a:t>Running from a scary dog could be considered one 😁</a:t>
            </a:r>
          </a:p>
        </p:txBody>
      </p:sp>
      <p:pic>
        <p:nvPicPr>
          <p:cNvPr id="14" name="Picture 13" descr="248,500+ Kids Adventure Stock Photos, Pictures &amp; Royalty-Free Images -  iStock | Kids adventure park, Summer kids adventure, Kids adventure camp">
            <a:extLst>
              <a:ext uri="{FF2B5EF4-FFF2-40B4-BE49-F238E27FC236}">
                <a16:creationId xmlns:a16="http://schemas.microsoft.com/office/drawing/2014/main" id="{F7F9A7AF-74E9-657B-F462-4C6E32156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8" r="-1" b="-1"/>
          <a:stretch/>
        </p:blipFill>
        <p:spPr>
          <a:xfrm>
            <a:off x="6362920" y="1714547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02637C66-BFAF-35EA-4F6F-D109B0C5A45D}"/>
              </a:ext>
            </a:extLst>
          </p:cNvPr>
          <p:cNvSpPr>
            <a:spLocks noGrp="1"/>
          </p:cNvSpPr>
          <p:nvPr/>
        </p:nvSpPr>
        <p:spPr>
          <a:xfrm>
            <a:off x="2467369" y="387728"/>
            <a:ext cx="7251065" cy="92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40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Think Before You Click</a:t>
            </a:r>
            <a:endParaRPr lang="en-US" sz="440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8" name="Picture 7" descr="99cbf160-488f-4358-981e-dddca6bf3cca">
            <a:extLst>
              <a:ext uri="{FF2B5EF4-FFF2-40B4-BE49-F238E27FC236}">
                <a16:creationId xmlns:a16="http://schemas.microsoft.com/office/drawing/2014/main" id="{627DF67C-EC64-FD2E-704E-5618F90F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50" t="14618" r="10898" b="25333"/>
          <a:stretch>
            <a:fillRect/>
          </a:stretch>
        </p:blipFill>
        <p:spPr>
          <a:xfrm>
            <a:off x="392615" y="2696106"/>
            <a:ext cx="5401245" cy="32699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350977-60F4-EF56-D6AE-08B16B947866}"/>
              </a:ext>
            </a:extLst>
          </p:cNvPr>
          <p:cNvSpPr>
            <a:spLocks noGrp="1"/>
          </p:cNvSpPr>
          <p:nvPr/>
        </p:nvSpPr>
        <p:spPr>
          <a:xfrm>
            <a:off x="6095003" y="2377826"/>
            <a:ext cx="5407926" cy="3265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Timmy received an email promising free video games if he clicked a mysterious link.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Without thinking, he clicked the link and his computer got a virus, causing lots of issues and losing all his files.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always verify sources before clicking links to avoid harmful consequences.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46EACD-F20E-A13E-ECAB-E99D64136982}"/>
              </a:ext>
            </a:extLst>
          </p:cNvPr>
          <p:cNvSpPr>
            <a:spLocks noGrp="1"/>
          </p:cNvSpPr>
          <p:nvPr/>
        </p:nvSpPr>
        <p:spPr>
          <a:xfrm>
            <a:off x="-120" y="1500455"/>
            <a:ext cx="11838803" cy="741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Verify sources before clicking on links. Don’t click on links/download files from unknown sources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0804" y="889547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Sarah Became Famous</a:t>
            </a:r>
            <a:endParaRPr lang="en-US" sz="400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ADECF-1216-0EBD-A05D-5712D0C9C1E9}"/>
              </a:ext>
            </a:extLst>
          </p:cNvPr>
          <p:cNvSpPr txBox="1"/>
          <p:nvPr/>
        </p:nvSpPr>
        <p:spPr>
          <a:xfrm>
            <a:off x="873617" y="2415564"/>
            <a:ext cx="632426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 Light"/>
              </a:rPr>
              <a:t>Sara wants to tell her stories to everyone, but she doesn't know how. Then she hears that she can make a webpage to do it. But she doesn't know how to make one.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>
                <a:latin typeface="Calibri Light"/>
              </a:rPr>
              <a:t>As Sarah thinks about her problem, she asks herself: How can she learn to make a webpage and share her stories with the world?</a:t>
            </a:r>
          </a:p>
          <a:p>
            <a:endParaRPr lang="en-US" sz="2400">
              <a:latin typeface="Calibri Light"/>
            </a:endParaRPr>
          </a:p>
        </p:txBody>
      </p:sp>
      <p:pic>
        <p:nvPicPr>
          <p:cNvPr id="5" name="Picture 4" descr="A cartoon of a child sitting at a computer&#10;&#10;Description automatically generated">
            <a:extLst>
              <a:ext uri="{FF2B5EF4-FFF2-40B4-BE49-F238E27FC236}">
                <a16:creationId xmlns:a16="http://schemas.microsoft.com/office/drawing/2014/main" id="{2B12127C-8BD1-BA61-5112-9CD7425E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58" y="1386994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3872" y="803075"/>
            <a:ext cx="10290175" cy="175133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What is a webpage? </a:t>
            </a:r>
            <a:endParaRPr lang="en-US" sz="5850" b="1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2438" y="2551325"/>
            <a:ext cx="5897620" cy="4001135"/>
          </a:xfrm>
        </p:spPr>
        <p:txBody>
          <a:bodyPr/>
          <a:lstStyle/>
          <a:p>
            <a:endParaRPr lang="en-US" sz="2400" kern="1200">
              <a:solidFill>
                <a:schemeClr val="bg2"/>
              </a:solidFill>
            </a:endParaRPr>
          </a:p>
          <a:p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      A webpage is a document on the World Wide Web that is identified by a unique URL. </a:t>
            </a:r>
            <a:endParaRPr lang="en-US" sz="2400">
              <a:solidFill>
                <a:schemeClr val="tx1"/>
              </a:solidFill>
            </a:endParaRPr>
          </a:p>
          <a:p>
            <a:endParaRPr lang="en-US" sz="2400" kern="1200">
              <a:solidFill>
                <a:schemeClr val="tx1"/>
              </a:solidFill>
              <a:latin typeface="Calibri Light"/>
              <a:cs typeface="Calibri Light"/>
            </a:endParaRPr>
          </a:p>
          <a:p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   It is displayed in a web browser and typically contains text, images, videos, and links to other webpages.</a:t>
            </a:r>
            <a:endParaRPr lang="en-US" sz="2400">
              <a:solidFill>
                <a:schemeClr val="tx1"/>
              </a:solidFill>
            </a:endParaRPr>
          </a:p>
          <a:p>
            <a:endParaRPr lang="en-US" sz="2400">
              <a:ea typeface="+mn-ea"/>
            </a:endParaRPr>
          </a:p>
        </p:txBody>
      </p:sp>
      <p:pic>
        <p:nvPicPr>
          <p:cNvPr id="6" name="Picture 5" descr="HTML\CSS Markup - Divbyte - Frontend Development Outsourcing">
            <a:extLst>
              <a:ext uri="{FF2B5EF4-FFF2-40B4-BE49-F238E27FC236}">
                <a16:creationId xmlns:a16="http://schemas.microsoft.com/office/drawing/2014/main" id="{AD4A606E-607E-A95D-A1AA-9B1A8D2B4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9" r="20573" b="-1"/>
          <a:stretch/>
        </p:blipFill>
        <p:spPr>
          <a:xfrm>
            <a:off x="6471975" y="539477"/>
            <a:ext cx="5517724" cy="601507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223" y="449570"/>
            <a:ext cx="10290175" cy="175133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Examples of Webpages:</a:t>
            </a:r>
            <a:endParaRPr lang="en-US" sz="4000" b="1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38128" y="1883593"/>
            <a:ext cx="7578732" cy="4189671"/>
          </a:xfrm>
        </p:spPr>
        <p:txBody>
          <a:bodyPr/>
          <a:lstStyle/>
          <a:p>
            <a:r>
              <a:rPr lang="en-US" sz="2400" b="1" kern="1200">
                <a:solidFill>
                  <a:schemeClr val="tx1"/>
                </a:solidFill>
                <a:latin typeface="Calibri Light"/>
                <a:cs typeface="Calibri Light"/>
              </a:rPr>
              <a:t>Homepages</a:t>
            </a:r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: The main page of a website, 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e.g., https://www.google.com/</a:t>
            </a:r>
            <a:endParaRPr lang="en-US" sz="2400" kern="1200">
              <a:solidFill>
                <a:schemeClr val="tx1"/>
              </a:solidFill>
            </a:endParaRPr>
          </a:p>
          <a:p>
            <a:endParaRPr lang="en-US" sz="2400" kern="1200">
              <a:solidFill>
                <a:schemeClr val="tx1"/>
              </a:solidFill>
              <a:latin typeface="Calibri Light"/>
              <a:cs typeface="Calibri Light"/>
            </a:endParaRPr>
          </a:p>
          <a:p>
            <a:r>
              <a:rPr lang="en-US" sz="2400" b="1" kern="1200">
                <a:solidFill>
                  <a:schemeClr val="tx1"/>
                </a:solidFill>
                <a:latin typeface="Calibri Light"/>
                <a:cs typeface="Calibri Light"/>
              </a:rPr>
              <a:t>Blogs</a:t>
            </a:r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: Articles or posts on various topics, </a:t>
            </a:r>
            <a:endParaRPr lang="en-US" sz="2400" kern="1200">
              <a:solidFill>
                <a:schemeClr val="tx1"/>
              </a:solidFill>
            </a:endParaRPr>
          </a:p>
          <a:p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e.g., https://medium.com/</a:t>
            </a:r>
            <a:endParaRPr lang="en-US" sz="2400" kern="1200">
              <a:solidFill>
                <a:schemeClr val="tx1"/>
              </a:solidFill>
            </a:endParaRPr>
          </a:p>
          <a:p>
            <a:endParaRPr lang="en-US" sz="2400" kern="1200">
              <a:solidFill>
                <a:schemeClr val="tx1"/>
              </a:solidFill>
              <a:latin typeface="Calibri Light"/>
              <a:cs typeface="Calibri Light"/>
            </a:endParaRPr>
          </a:p>
          <a:p>
            <a:r>
              <a:rPr lang="en-US" sz="2400" b="1" kern="1200">
                <a:solidFill>
                  <a:schemeClr val="tx1"/>
                </a:solidFill>
                <a:latin typeface="Calibri Light"/>
                <a:cs typeface="Calibri Light"/>
              </a:rPr>
              <a:t>E-commerce Pages</a:t>
            </a:r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: Online shopping sites, </a:t>
            </a:r>
          </a:p>
          <a:p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e.g., https://www.amazon.com/</a:t>
            </a:r>
            <a:endParaRPr lang="en-US" sz="2400" kern="1200">
              <a:solidFill>
                <a:schemeClr val="tx1"/>
              </a:solidFill>
            </a:endParaRPr>
          </a:p>
          <a:p>
            <a:endParaRPr lang="en-US" sz="2400" kern="1200">
              <a:solidFill>
                <a:schemeClr val="tx1"/>
              </a:solidFill>
              <a:latin typeface="Calibri Light"/>
              <a:cs typeface="Calibri Light"/>
            </a:endParaRPr>
          </a:p>
          <a:p>
            <a:r>
              <a:rPr lang="en-US" sz="2400" b="1" kern="1200">
                <a:solidFill>
                  <a:schemeClr val="tx1"/>
                </a:solidFill>
                <a:latin typeface="Calibri Light"/>
                <a:cs typeface="Calibri Light"/>
              </a:rPr>
              <a:t>Social Media Pages</a:t>
            </a:r>
            <a:r>
              <a:rPr lang="en-US" sz="2400" kern="1200">
                <a:solidFill>
                  <a:schemeClr val="tx1"/>
                </a:solidFill>
                <a:latin typeface="Calibri Light"/>
                <a:cs typeface="Calibri Light"/>
              </a:rPr>
              <a:t>: Feeds on social platforms, e.g., https://www.facebook.com/</a:t>
            </a:r>
          </a:p>
          <a:p>
            <a:endParaRPr lang="en-US" sz="2400" kern="1200">
              <a:solidFill>
                <a:schemeClr val="tx1"/>
              </a:solidFill>
            </a:endParaRPr>
          </a:p>
        </p:txBody>
      </p:sp>
      <p:pic>
        <p:nvPicPr>
          <p:cNvPr id="9" name="Picture 8" descr="A hand pointing at a screen&#10;&#10;Description automatically generated">
            <a:extLst>
              <a:ext uri="{FF2B5EF4-FFF2-40B4-BE49-F238E27FC236}">
                <a16:creationId xmlns:a16="http://schemas.microsoft.com/office/drawing/2014/main" id="{84158EB4-6DC5-9123-1445-FF83204C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2427288"/>
            <a:ext cx="5715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3614" y="520425"/>
            <a:ext cx="10290175" cy="1751330"/>
          </a:xfrm>
        </p:spPr>
        <p:txBody>
          <a:bodyPr/>
          <a:lstStyle/>
          <a:p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Inspect Element Activity</a:t>
            </a:r>
            <a:endParaRPr lang="en-US" sz="4000" b="1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20933" y="2267181"/>
            <a:ext cx="4915732" cy="4001135"/>
          </a:xfrm>
        </p:spPr>
        <p:txBody>
          <a:bodyPr/>
          <a:lstStyle/>
          <a:p>
            <a:pPr marL="0"/>
            <a:r>
              <a:rPr lang="en-US" sz="240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The "Inspect Element" feature in web browsers allows users to view and modify the HTML and CSS of a webpage in real-time. This is useful for web developers and anyone interested in learning how webpages are structured.</a:t>
            </a:r>
            <a:endParaRPr lang="en-US" sz="2400">
              <a:solidFill>
                <a:schemeClr val="tx1"/>
              </a:solidFill>
              <a:ea typeface="+mn-ea"/>
            </a:endParaRPr>
          </a:p>
        </p:txBody>
      </p:sp>
      <p:pic>
        <p:nvPicPr>
          <p:cNvPr id="9" name="Picture 8" descr="What is a Web Developer &amp; What Does a Web Developer do: Full Guide">
            <a:extLst>
              <a:ext uri="{FF2B5EF4-FFF2-40B4-BE49-F238E27FC236}">
                <a16:creationId xmlns:a16="http://schemas.microsoft.com/office/drawing/2014/main" id="{AF96BA74-32D0-45FC-297A-D423E9E2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02" y="1939602"/>
            <a:ext cx="5732584" cy="35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24006" y="-38255"/>
            <a:ext cx="5757252" cy="1751330"/>
          </a:xfrm>
        </p:spPr>
        <p:txBody>
          <a:bodyPr/>
          <a:lstStyle/>
          <a:p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Inspect Element Activity</a:t>
            </a:r>
            <a:endParaRPr lang="en-US" sz="4000" b="1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B540036-ECEF-1CBE-2EE9-7201E0EEA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29" y="1257015"/>
            <a:ext cx="8801696" cy="49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8202" y="371013"/>
            <a:ext cx="10290175" cy="1751330"/>
          </a:xfrm>
        </p:spPr>
        <p:txBody>
          <a:bodyPr/>
          <a:lstStyle/>
          <a:p>
            <a:r>
              <a:rPr lang="en-US" sz="4000" b="1">
                <a:solidFill>
                  <a:srgbClr val="000000"/>
                </a:solidFill>
                <a:latin typeface="Calibri Light"/>
                <a:cs typeface="Calibri Light"/>
              </a:rPr>
              <a:t>Steps to Use Inspect Element</a:t>
            </a:r>
            <a:endParaRPr lang="en-US" sz="4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26B41-2FE0-8970-2EFA-731CAC5CCF19}"/>
              </a:ext>
            </a:extLst>
          </p:cNvPr>
          <p:cNvSpPr txBox="1"/>
          <p:nvPr/>
        </p:nvSpPr>
        <p:spPr>
          <a:xfrm>
            <a:off x="832701" y="1822515"/>
            <a:ext cx="10526597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 Light"/>
              </a:rPr>
              <a:t>Open the Browser</a:t>
            </a:r>
            <a:r>
              <a:rPr lang="en-US" sz="2400">
                <a:latin typeface="Calibri Light"/>
              </a:rPr>
              <a:t>: Launch your web browser (Chrome, Firefox, Edge, etc.) 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 b="1">
                <a:latin typeface="Calibri Light"/>
              </a:rPr>
              <a:t>Navigate to a Webpage</a:t>
            </a:r>
            <a:r>
              <a:rPr lang="en-US" sz="2400">
                <a:latin typeface="Calibri Light"/>
              </a:rPr>
              <a:t>: Go to the webpage you want to inspect. </a:t>
            </a:r>
          </a:p>
          <a:p>
            <a:endParaRPr lang="en-US" sz="2400" b="1">
              <a:latin typeface="Calibri Light"/>
            </a:endParaRPr>
          </a:p>
          <a:p>
            <a:r>
              <a:rPr lang="en-US" sz="2400" b="1">
                <a:latin typeface="Calibri Light"/>
              </a:rPr>
              <a:t>Right-Click on the Page</a:t>
            </a:r>
            <a:r>
              <a:rPr lang="en-US" sz="2400">
                <a:latin typeface="Calibri Light"/>
              </a:rPr>
              <a:t>: Right-click on any element on the webpage. </a:t>
            </a:r>
          </a:p>
          <a:p>
            <a:endParaRPr lang="en-US" sz="2400" b="1">
              <a:latin typeface="Calibri Light"/>
            </a:endParaRPr>
          </a:p>
          <a:p>
            <a:r>
              <a:rPr lang="en-US" sz="2400" b="1">
                <a:latin typeface="Calibri Light"/>
              </a:rPr>
              <a:t>Select "Inspect" or "Inspect Element"</a:t>
            </a:r>
            <a:r>
              <a:rPr lang="en-US" sz="2400">
                <a:latin typeface="Calibri Light"/>
              </a:rPr>
              <a:t>: This will open the browser's developer tools. 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 b="1">
                <a:latin typeface="Calibri Light"/>
              </a:rPr>
              <a:t>View and Edit HTML/CSS</a:t>
            </a:r>
            <a:r>
              <a:rPr lang="en-US" sz="2400">
                <a:latin typeface="Calibri Light"/>
              </a:rPr>
              <a:t>: In the developer tools pane, you can see the HTML code and CSS styles. You can make temporary changes to see how they affect the webpage. </a:t>
            </a:r>
          </a:p>
        </p:txBody>
      </p:sp>
    </p:spTree>
    <p:extLst>
      <p:ext uri="{BB962C8B-B14F-4D97-AF65-F5344CB8AC3E}">
        <p14:creationId xmlns:p14="http://schemas.microsoft.com/office/powerpoint/2010/main" val="54312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D0778-8956-0606-9C32-ADAE266F3558}"/>
              </a:ext>
            </a:extLst>
          </p:cNvPr>
          <p:cNvSpPr txBox="1"/>
          <p:nvPr/>
        </p:nvSpPr>
        <p:spPr>
          <a:xfrm>
            <a:off x="862579" y="2066498"/>
            <a:ext cx="6558796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 Light"/>
              </a:rPr>
              <a:t>HTML, or Hypertext Markup Language, is like the skeleton of a webpage.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>
                <a:latin typeface="Calibri Light"/>
              </a:rPr>
              <a:t>Just as a human skeleton provides structure and support for the body, HTML provides the framework for organizing content on a webpage.</a:t>
            </a:r>
          </a:p>
          <a:p>
            <a:endParaRPr lang="en-US" sz="2400">
              <a:latin typeface="Calibri Light"/>
            </a:endParaRPr>
          </a:p>
          <a:p>
            <a:r>
              <a:rPr lang="en-US" sz="2400">
                <a:latin typeface="Calibri Light"/>
              </a:rPr>
              <a:t>CSS, or Cascading Style Sheets, is like the clothing and appearance of a person. CSS adds style, color, and layout to make the webpage visually appealing.</a:t>
            </a: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  <a:p>
            <a:endParaRPr lang="en-US" sz="2400">
              <a:latin typeface="Calibri Ligh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47476" y="864387"/>
            <a:ext cx="11437620" cy="1003300"/>
          </a:xfrm>
        </p:spPr>
        <p:txBody>
          <a:bodyPr/>
          <a:lstStyle/>
          <a:p>
            <a:r>
              <a:rPr lang="en-US" sz="4000" b="1">
                <a:latin typeface="Calibri Light"/>
                <a:cs typeface="Calibri Light"/>
              </a:rPr>
              <a:t>Exploration Begins Here</a:t>
            </a:r>
          </a:p>
        </p:txBody>
      </p:sp>
      <p:pic>
        <p:nvPicPr>
          <p:cNvPr id="5" name="Picture 4" descr="Difference Between HTML and CSS - InterviewBit">
            <a:extLst>
              <a:ext uri="{FF2B5EF4-FFF2-40B4-BE49-F238E27FC236}">
                <a16:creationId xmlns:a16="http://schemas.microsoft.com/office/drawing/2014/main" id="{C81642F1-2EBE-23B2-F81E-CCBB39297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" r="49893" b="11913"/>
          <a:stretch/>
        </p:blipFill>
        <p:spPr>
          <a:xfrm>
            <a:off x="7548262" y="1316798"/>
            <a:ext cx="2428020" cy="2518479"/>
          </a:xfrm>
          <a:prstGeom prst="rect">
            <a:avLst/>
          </a:prstGeom>
        </p:spPr>
      </p:pic>
      <p:pic>
        <p:nvPicPr>
          <p:cNvPr id="4" name="Picture 3" descr="Difference Between HTML and CSS - InterviewBit">
            <a:extLst>
              <a:ext uri="{FF2B5EF4-FFF2-40B4-BE49-F238E27FC236}">
                <a16:creationId xmlns:a16="http://schemas.microsoft.com/office/drawing/2014/main" id="{ECE1B24B-6AC7-44E1-30DA-05D91BD5D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13" t="-180" r="1164" b="10674"/>
          <a:stretch/>
        </p:blipFill>
        <p:spPr>
          <a:xfrm>
            <a:off x="9302152" y="2576360"/>
            <a:ext cx="2419509" cy="29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332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1bb23c-05d6-44d0-9e15-b06f8dfc7336" xsi:nil="true"/>
    <lcf76f155ced4ddcb4097134ff3c332f xmlns="a0e9cd43-5391-4b3e-a421-e068dbec6dd9">
      <Terms xmlns="http://schemas.microsoft.com/office/infopath/2007/PartnerControls"/>
    </lcf76f155ced4ddcb4097134ff3c332f>
    <SharedWithUsers xmlns="b51bb23c-05d6-44d0-9e15-b06f8dfc7336">
      <UserInfo>
        <DisplayName/>
        <AccountId xsi:nil="true"/>
        <AccountType/>
      </UserInfo>
    </SharedWithUsers>
    <MediaLengthInSeconds xmlns="a0e9cd43-5391-4b3e-a421-e068dbec6dd9" xsi:nil="true"/>
  </documentManagement>
</p:properties>
</file>

<file path=customXml/itemProps1.xml><?xml version="1.0" encoding="utf-8"?>
<ds:datastoreItem xmlns:ds="http://schemas.openxmlformats.org/officeDocument/2006/customXml" ds:itemID="{0F6650D2-EE28-4CF0-AA47-1BFEA7F91D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57468-34DF-4BB9-B586-F38F692F9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CF9D05-0D49-4A13-816D-3F3284EA3564}">
  <ds:schemaRefs>
    <ds:schemaRef ds:uri="http://schemas.microsoft.com/office/2006/metadata/properties"/>
    <ds:schemaRef ds:uri="http://schemas.microsoft.com/office/infopath/2007/PartnerControls"/>
    <ds:schemaRef ds:uri="b51bb23c-05d6-44d0-9e15-b06f8dfc7336"/>
    <ds:schemaRef ds:uri="a0e9cd43-5391-4b3e-a421-e068dbec6dd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Website Design Consulting by Slidesgo</vt:lpstr>
      <vt:lpstr>WEB Development</vt:lpstr>
      <vt:lpstr>Introduction to HTML and CSS</vt:lpstr>
      <vt:lpstr>How Sarah Became Famous</vt:lpstr>
      <vt:lpstr>What is a webpage? </vt:lpstr>
      <vt:lpstr>Examples of Webpages:</vt:lpstr>
      <vt:lpstr>Inspect Element Activity</vt:lpstr>
      <vt:lpstr>Inspect Element Activity</vt:lpstr>
      <vt:lpstr>Steps to Use Inspect Element</vt:lpstr>
      <vt:lpstr>Exploration Begins Here</vt:lpstr>
      <vt:lpstr>How to Create Account on Replit</vt:lpstr>
      <vt:lpstr>PowerPoint Presentation</vt:lpstr>
      <vt:lpstr>PowerPoint Presentation</vt:lpstr>
      <vt:lpstr>Creating a Simple Webpage</vt:lpstr>
      <vt:lpstr>Let's Do It!</vt:lpstr>
      <vt:lpstr>This language seems like Gibberish</vt:lpstr>
      <vt:lpstr>Headings of HTML</vt:lpstr>
      <vt:lpstr>This language seems like Gibberish</vt:lpstr>
      <vt:lpstr>It's your turn to Shape it</vt:lpstr>
      <vt:lpstr>How to Save &amp; Share the project.  </vt:lpstr>
      <vt:lpstr>Hey there! It's Quiz Time</vt:lpstr>
      <vt:lpstr>Hey there! It's Quiz Time </vt:lpstr>
      <vt:lpstr>Hey there! It's Quiz Time </vt:lpstr>
      <vt:lpstr>Hey there! It's Quiz Time </vt:lpstr>
      <vt:lpstr>PowerPoint Presentation</vt:lpstr>
      <vt:lpstr>Homework Discussion </vt:lpstr>
      <vt:lpstr>Extra Marks for Extra Brain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5</cp:revision>
  <dcterms:created xsi:type="dcterms:W3CDTF">2024-05-06T06:34:00Z</dcterms:created>
  <dcterms:modified xsi:type="dcterms:W3CDTF">2024-10-04T08:41:28Z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Order">
    <vt:r8>909200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